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36"/>
  </p:notesMasterIdLst>
  <p:sldIdLst>
    <p:sldId id="256" r:id="rId3"/>
    <p:sldId id="257" r:id="rId4"/>
    <p:sldId id="259" r:id="rId5"/>
    <p:sldId id="269" r:id="rId6"/>
    <p:sldId id="290" r:id="rId7"/>
    <p:sldId id="319" r:id="rId8"/>
    <p:sldId id="277" r:id="rId9"/>
    <p:sldId id="297" r:id="rId10"/>
    <p:sldId id="298" r:id="rId11"/>
    <p:sldId id="299" r:id="rId12"/>
    <p:sldId id="300" r:id="rId13"/>
    <p:sldId id="322" r:id="rId14"/>
    <p:sldId id="301" r:id="rId15"/>
    <p:sldId id="302" r:id="rId16"/>
    <p:sldId id="303" r:id="rId17"/>
    <p:sldId id="304" r:id="rId18"/>
    <p:sldId id="305" r:id="rId19"/>
    <p:sldId id="321" r:id="rId20"/>
    <p:sldId id="306" r:id="rId21"/>
    <p:sldId id="307" r:id="rId22"/>
    <p:sldId id="308" r:id="rId23"/>
    <p:sldId id="309" r:id="rId24"/>
    <p:sldId id="320" r:id="rId25"/>
    <p:sldId id="310" r:id="rId26"/>
    <p:sldId id="311" r:id="rId27"/>
    <p:sldId id="312" r:id="rId28"/>
    <p:sldId id="315" r:id="rId29"/>
    <p:sldId id="313" r:id="rId30"/>
    <p:sldId id="314" r:id="rId31"/>
    <p:sldId id="316" r:id="rId32"/>
    <p:sldId id="317" r:id="rId33"/>
    <p:sldId id="318" r:id="rId34"/>
    <p:sldId id="262"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E9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23CF5-8156-4E63-AA64-FB8356F4DB7E}" type="datetimeFigureOut">
              <a:rPr lang="zh-CN" altLang="en-US" smtClean="0"/>
              <a:t>2022/8/30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65597-4788-4C07-912F-7DD9FBB3EB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FA86256-DAA5-465E-8175-BE14035F249F}" type="datetimeFigureOut">
              <a:rPr lang="zh-CN" altLang="en-US" smtClean="0"/>
              <a:t>2022/8/30</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7AE58836-E06F-49DE-A331-95989036812F}" type="slidenum">
              <a:rPr lang="zh-CN" altLang="en-US" smtClean="0"/>
              <a:t>‹#›</a:t>
            </a:fld>
            <a:endParaRPr lang="zh-CN" altLang="en-US" dirty="0"/>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50763" y="176559"/>
            <a:ext cx="1895763" cy="5690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FA86256-DAA5-465E-8175-BE14035F249F}" type="datetimeFigureOut">
              <a:rPr lang="zh-CN" altLang="en-US" smtClean="0"/>
              <a:t>2022/8/30</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7AE58836-E06F-49DE-A331-95989036812F}" type="slidenum">
              <a:rPr lang="zh-CN" altLang="en-US" smtClean="0"/>
              <a:t>‹#›</a:t>
            </a:fld>
            <a:endParaRPr lang="zh-CN" altLang="en-US" dirty="0"/>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50763" y="176559"/>
            <a:ext cx="1895763" cy="56905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86256-DAA5-465E-8175-BE14035F249F}" type="datetimeFigureOut">
              <a:rPr lang="zh-CN" altLang="en-US" smtClean="0"/>
              <a:t>2022/8/30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58836-E06F-49DE-A331-95989036812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86256-DAA5-465E-8175-BE14035F249F}" type="datetimeFigureOut">
              <a:rPr lang="zh-CN" altLang="en-US" smtClean="0"/>
              <a:t>2022/8/30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58836-E06F-49DE-A331-95989036812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8.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8.jpeg"/><Relationship Id="rId7" Type="http://schemas.openxmlformats.org/officeDocument/2006/relationships/image" Target="../media/image37.pn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slide" Target="slide23.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1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jpe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351" y="1485658"/>
            <a:ext cx="13165585" cy="3194459"/>
          </a:xfrm>
          <a:prstGeom prst="rect">
            <a:avLst/>
          </a:prstGeom>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0202"/>
            <a:ext cx="12262338" cy="3165397"/>
          </a:xfrm>
          <a:prstGeom prst="rect">
            <a:avLst/>
          </a:prstGeom>
          <a:effectLst>
            <a:softEdge rad="317500"/>
          </a:effectLst>
        </p:spPr>
      </p:pic>
      <p:sp>
        <p:nvSpPr>
          <p:cNvPr id="9" name="文本框 8"/>
          <p:cNvSpPr txBox="1"/>
          <p:nvPr/>
        </p:nvSpPr>
        <p:spPr>
          <a:xfrm>
            <a:off x="404495" y="3314700"/>
            <a:ext cx="11332845" cy="1014730"/>
          </a:xfrm>
          <a:prstGeom prst="rect">
            <a:avLst/>
          </a:prstGeom>
          <a:noFill/>
        </p:spPr>
        <p:txBody>
          <a:bodyPr wrap="square" rtlCol="0">
            <a:spAutoFit/>
          </a:bodyPr>
          <a:lstStyle/>
          <a:p>
            <a:pPr algn="ctr"/>
            <a:r>
              <a:rPr lang="zh-CN" altLang="en-US" sz="6000" b="1" dirty="0">
                <a:sym typeface="+mn-ea"/>
              </a:rPr>
              <a:t>计算机组成原理课程设计展示</a:t>
            </a:r>
          </a:p>
        </p:txBody>
      </p:sp>
      <p:sp>
        <p:nvSpPr>
          <p:cNvPr id="14" name="日期占位符 13"/>
          <p:cNvSpPr>
            <a:spLocks noGrp="1"/>
          </p:cNvSpPr>
          <p:nvPr>
            <p:ph type="dt" sz="half" idx="10"/>
          </p:nvPr>
        </p:nvSpPr>
        <p:spPr/>
        <p:txBody>
          <a:bodyPr/>
          <a:lstStyle/>
          <a:p>
            <a:fld id="{A92F9094-0EFD-46D0-BAE3-05E69779D8EE}" type="datetime1">
              <a:rPr lang="zh-CN" altLang="en-US" smtClean="0"/>
              <a:t>2022/8/30</a:t>
            </a:fld>
            <a:endParaRPr lang="zh-CN" altLang="en-US" dirty="0"/>
          </a:p>
        </p:txBody>
      </p:sp>
      <p:sp>
        <p:nvSpPr>
          <p:cNvPr id="15" name="页脚占位符 14"/>
          <p:cNvSpPr>
            <a:spLocks noGrp="1"/>
          </p:cNvSpPr>
          <p:nvPr>
            <p:ph type="ftr" sz="quarter" idx="11"/>
          </p:nvPr>
        </p:nvSpPr>
        <p:spPr/>
        <p:txBody>
          <a:bodyPr/>
          <a:lstStyle/>
          <a:p>
            <a:r>
              <a:rPr lang="zh-CN" altLang="en-US" dirty="0"/>
              <a:t>北京邮电大学</a:t>
            </a:r>
          </a:p>
        </p:txBody>
      </p:sp>
      <p:sp>
        <p:nvSpPr>
          <p:cNvPr id="16" name="灯片编号占位符 15"/>
          <p:cNvSpPr>
            <a:spLocks noGrp="1"/>
          </p:cNvSpPr>
          <p:nvPr>
            <p:ph type="sldNum" sz="quarter" idx="12"/>
          </p:nvPr>
        </p:nvSpPr>
        <p:spPr/>
        <p:txBody>
          <a:bodyPr/>
          <a:lstStyle/>
          <a:p>
            <a:fld id="{7AE58836-E06F-49DE-A331-95989036812F}" type="slidenum">
              <a:rPr lang="zh-CN" altLang="en-US" smtClean="0"/>
              <a:t>1</a:t>
            </a:fld>
            <a:endParaRPr lang="zh-CN" altLang="en-US" dirty="0"/>
          </a:p>
        </p:txBody>
      </p:sp>
      <p:sp>
        <p:nvSpPr>
          <p:cNvPr id="18" name="文本框 17"/>
          <p:cNvSpPr txBox="1"/>
          <p:nvPr/>
        </p:nvSpPr>
        <p:spPr>
          <a:xfrm>
            <a:off x="3581400" y="4952365"/>
            <a:ext cx="135509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主讲人</a:t>
            </a: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277870" y="5554345"/>
            <a:ext cx="173355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小组成员</a:t>
            </a: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5011615" y="5013960"/>
            <a:ext cx="314178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唐子钰</a:t>
            </a:r>
          </a:p>
        </p:txBody>
      </p:sp>
      <p:sp>
        <p:nvSpPr>
          <p:cNvPr id="26" name="文本框 25"/>
          <p:cNvSpPr txBox="1"/>
          <p:nvPr/>
        </p:nvSpPr>
        <p:spPr>
          <a:xfrm>
            <a:off x="5011420" y="5568950"/>
            <a:ext cx="451485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唐子钰、刘梓航、黄安、马天驰</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484" y="1064418"/>
            <a:ext cx="3266968" cy="866089"/>
          </a:xfrm>
          <a:prstGeom prst="rect">
            <a:avLst/>
          </a:prstGeom>
        </p:spPr>
      </p:pic>
      <p:sp>
        <p:nvSpPr>
          <p:cNvPr id="15" name="文本框 14"/>
          <p:cNvSpPr txBox="1"/>
          <p:nvPr/>
        </p:nvSpPr>
        <p:spPr>
          <a:xfrm>
            <a:off x="1442149" y="1240811"/>
            <a:ext cx="291318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信号说明</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3.1</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前置知识</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9580" y="145415"/>
            <a:ext cx="4909820" cy="6591935"/>
          </a:xfrm>
          <a:prstGeom prst="rect">
            <a:avLst/>
          </a:prstGeom>
          <a:noFill/>
          <a:ln>
            <a:noFill/>
          </a:ln>
        </p:spPr>
      </p:pic>
      <p:sp>
        <p:nvSpPr>
          <p:cNvPr id="6" name="文本框 5"/>
          <p:cNvSpPr txBox="1"/>
          <p:nvPr/>
        </p:nvSpPr>
        <p:spPr>
          <a:xfrm>
            <a:off x="1012190" y="2406015"/>
            <a:ext cx="3720465" cy="589280"/>
          </a:xfrm>
          <a:prstGeom prst="rect">
            <a:avLst/>
          </a:prstGeom>
          <a:noFill/>
        </p:spPr>
        <p:txBody>
          <a:bodyPr wrap="square">
            <a:spAutoFit/>
          </a:bodyPr>
          <a:lstStyle/>
          <a:p>
            <a:pPr indent="304800">
              <a:lnSpc>
                <a:spcPct val="180000"/>
              </a:lnSpc>
            </a:pPr>
            <a:r>
              <a:rPr lang="zh-CN">
                <a:latin typeface="Times New Roman" panose="02020603050405020304" pitchFamily="18" charset="0"/>
                <a:ea typeface="宋体" panose="02010600030101010101" pitchFamily="2" charset="-122"/>
              </a:rPr>
              <a:t>实验中用到的信号</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484" y="1064418"/>
            <a:ext cx="3266968" cy="866089"/>
          </a:xfrm>
          <a:prstGeom prst="rect">
            <a:avLst/>
          </a:prstGeom>
        </p:spPr>
      </p:pic>
      <p:sp>
        <p:nvSpPr>
          <p:cNvPr id="15" name="文本框 14"/>
          <p:cNvSpPr txBox="1"/>
          <p:nvPr/>
        </p:nvSpPr>
        <p:spPr>
          <a:xfrm>
            <a:off x="1442149" y="1240811"/>
            <a:ext cx="291318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 功能说明</a:t>
            </a: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3.1</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前置知识</a:t>
            </a:r>
          </a:p>
        </p:txBody>
      </p:sp>
      <p:sp>
        <p:nvSpPr>
          <p:cNvPr id="13" name="文本框 12"/>
          <p:cNvSpPr txBox="1"/>
          <p:nvPr/>
        </p:nvSpPr>
        <p:spPr>
          <a:xfrm>
            <a:off x="1012190" y="2406015"/>
            <a:ext cx="3412490" cy="3578860"/>
          </a:xfrm>
          <a:prstGeom prst="rect">
            <a:avLst/>
          </a:prstGeom>
          <a:noFill/>
        </p:spPr>
        <p:txBody>
          <a:bodyPr wrap="square">
            <a:spAutoFit/>
          </a:bodyPr>
          <a:lstStyle/>
          <a:p>
            <a:pPr indent="304800">
              <a:lnSpc>
                <a:spcPct val="180000"/>
              </a:lnSpc>
            </a:pPr>
            <a:r>
              <a:rPr>
                <a:latin typeface="Times New Roman" panose="02020603050405020304" pitchFamily="18" charset="0"/>
                <a:ea typeface="宋体" panose="02010600030101010101" pitchFamily="2" charset="-122"/>
              </a:rPr>
              <a:t>CPU要完成的功能分为两类，一类是控制台操作，即根据SWCBA的不同值选择不同的控制方式，即读写存储器和寄存器；二类是机器指令操作，即根据存储器中的8位机器指令码来执行不同的操作。</a:t>
            </a:r>
          </a:p>
        </p:txBody>
      </p:sp>
      <p:graphicFrame>
        <p:nvGraphicFramePr>
          <p:cNvPr id="6" name="表格 5"/>
          <p:cNvGraphicFramePr>
            <a:graphicFrameLocks noGrp="1"/>
          </p:cNvGraphicFramePr>
          <p:nvPr>
            <p:custDataLst>
              <p:tags r:id="rId1"/>
            </p:custDataLst>
          </p:nvPr>
        </p:nvGraphicFramePr>
        <p:xfrm>
          <a:off x="5375275" y="1564501"/>
          <a:ext cx="5896610" cy="365760"/>
        </p:xfrm>
        <a:graphic>
          <a:graphicData uri="http://schemas.openxmlformats.org/drawingml/2006/table">
            <a:tbl>
              <a:tblPr firstRow="1" firstCol="1" bandRow="1">
                <a:tableStyleId>{5C22544A-7EE6-4342-B048-85BDC9FD1C3A}</a:tableStyleId>
              </a:tblPr>
              <a:tblGrid>
                <a:gridCol w="982345">
                  <a:extLst>
                    <a:ext uri="{9D8B030D-6E8A-4147-A177-3AD203B41FA5}">
                      <a16:colId xmlns:a16="http://schemas.microsoft.com/office/drawing/2014/main" val="20000"/>
                    </a:ext>
                  </a:extLst>
                </a:gridCol>
                <a:gridCol w="982345">
                  <a:extLst>
                    <a:ext uri="{9D8B030D-6E8A-4147-A177-3AD203B41FA5}">
                      <a16:colId xmlns:a16="http://schemas.microsoft.com/office/drawing/2014/main" val="20001"/>
                    </a:ext>
                  </a:extLst>
                </a:gridCol>
                <a:gridCol w="982980">
                  <a:extLst>
                    <a:ext uri="{9D8B030D-6E8A-4147-A177-3AD203B41FA5}">
                      <a16:colId xmlns:a16="http://schemas.microsoft.com/office/drawing/2014/main" val="20002"/>
                    </a:ext>
                  </a:extLst>
                </a:gridCol>
                <a:gridCol w="982980">
                  <a:extLst>
                    <a:ext uri="{9D8B030D-6E8A-4147-A177-3AD203B41FA5}">
                      <a16:colId xmlns:a16="http://schemas.microsoft.com/office/drawing/2014/main" val="20003"/>
                    </a:ext>
                  </a:extLst>
                </a:gridCol>
                <a:gridCol w="982980">
                  <a:extLst>
                    <a:ext uri="{9D8B030D-6E8A-4147-A177-3AD203B41FA5}">
                      <a16:colId xmlns:a16="http://schemas.microsoft.com/office/drawing/2014/main" val="20004"/>
                    </a:ext>
                  </a:extLst>
                </a:gridCol>
                <a:gridCol w="982980">
                  <a:extLst>
                    <a:ext uri="{9D8B030D-6E8A-4147-A177-3AD203B41FA5}">
                      <a16:colId xmlns:a16="http://schemas.microsoft.com/office/drawing/2014/main" val="20005"/>
                    </a:ext>
                  </a:extLst>
                </a:gridCol>
              </a:tblGrid>
              <a:tr h="0">
                <a:tc>
                  <a:txBody>
                    <a:bodyPr/>
                    <a:lstStyle/>
                    <a:p>
                      <a:r>
                        <a:rPr lang="en-US" sz="1200" kern="100">
                          <a:effectLst/>
                        </a:rPr>
                        <a:t>SWC-SWA</a:t>
                      </a:r>
                      <a:endParaRPr lang="zh-CN"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200" kern="100">
                          <a:effectLst/>
                        </a:rPr>
                        <a:t>100</a:t>
                      </a:r>
                      <a:endParaRPr lang="zh-CN"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200" kern="100">
                          <a:effectLst/>
                        </a:rPr>
                        <a:t>011</a:t>
                      </a:r>
                      <a:endParaRPr lang="zh-CN"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200" kern="100">
                          <a:effectLst/>
                        </a:rPr>
                        <a:t>000</a:t>
                      </a:r>
                      <a:endParaRPr lang="zh-CN"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200" kern="100">
                          <a:effectLst/>
                        </a:rPr>
                        <a:t>010</a:t>
                      </a:r>
                      <a:endParaRPr lang="zh-CN"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en-US" sz="1200" kern="100">
                          <a:effectLst/>
                        </a:rPr>
                        <a:t>001</a:t>
                      </a:r>
                      <a:endParaRPr lang="zh-CN" sz="1200" kern="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r>
                        <a:rPr lang="zh-CN" sz="1200" kern="100">
                          <a:effectLst/>
                        </a:rPr>
                        <a:t>指令</a:t>
                      </a:r>
                      <a:endParaRPr lang="zh-CN"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zh-CN" sz="1200" kern="100">
                          <a:effectLst/>
                        </a:rPr>
                        <a:t>读寄存器</a:t>
                      </a:r>
                      <a:endParaRPr lang="zh-CN"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zh-CN" sz="1200" kern="100">
                          <a:effectLst/>
                        </a:rPr>
                        <a:t>写寄存器</a:t>
                      </a:r>
                      <a:endParaRPr lang="zh-CN"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zh-CN" sz="1200" kern="100" dirty="0">
                          <a:effectLst/>
                        </a:rPr>
                        <a:t>取指令</a:t>
                      </a:r>
                      <a:endParaRPr lang="zh-CN" sz="12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zh-CN" sz="1200" kern="100">
                          <a:effectLst/>
                        </a:rPr>
                        <a:t>读存储器</a:t>
                      </a:r>
                      <a:endParaRPr lang="zh-CN" sz="12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r>
                        <a:rPr lang="zh-CN" sz="1200" kern="100" dirty="0">
                          <a:effectLst/>
                        </a:rPr>
                        <a:t>写存储器</a:t>
                      </a:r>
                      <a:endParaRPr lang="zh-CN" sz="12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pic>
        <p:nvPicPr>
          <p:cNvPr id="10" name="图片 9"/>
          <p:cNvPicPr>
            <a:picLocks noChangeAspect="1"/>
          </p:cNvPicPr>
          <p:nvPr/>
        </p:nvPicPr>
        <p:blipFill>
          <a:blip r:embed="rId5"/>
          <a:stretch>
            <a:fillRect/>
          </a:stretch>
        </p:blipFill>
        <p:spPr>
          <a:xfrm>
            <a:off x="5951733" y="2406047"/>
            <a:ext cx="4563354" cy="38779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3382" y="183109"/>
            <a:ext cx="1858998" cy="2056541"/>
          </a:xfrm>
          <a:prstGeom prst="rect">
            <a:avLst/>
          </a:prstGeom>
        </p:spPr>
      </p:pic>
      <p:sp>
        <p:nvSpPr>
          <p:cNvPr id="7" name="文本框 6"/>
          <p:cNvSpPr txBox="1"/>
          <p:nvPr/>
        </p:nvSpPr>
        <p:spPr>
          <a:xfrm>
            <a:off x="5974433" y="657381"/>
            <a:ext cx="1652954" cy="1106805"/>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3.2</a:t>
            </a:r>
          </a:p>
        </p:txBody>
      </p:sp>
      <p:sp>
        <p:nvSpPr>
          <p:cNvPr id="9" name="文本框 8"/>
          <p:cNvSpPr txBox="1"/>
          <p:nvPr/>
        </p:nvSpPr>
        <p:spPr>
          <a:xfrm>
            <a:off x="5753100" y="3093085"/>
            <a:ext cx="5723255" cy="1014730"/>
          </a:xfrm>
          <a:prstGeom prst="rect">
            <a:avLst/>
          </a:prstGeom>
          <a:noFill/>
        </p:spPr>
        <p:txBody>
          <a:bodyPr wrap="square" rtlCol="0">
            <a:spAutoFit/>
          </a:bodyPr>
          <a:lstStyle/>
          <a:p>
            <a:r>
              <a:rPr lang="zh-CN" altLang="en-US" sz="6000" b="1" dirty="0">
                <a:sym typeface="+mn-ea"/>
              </a:rPr>
              <a:t>顺序控制器设计</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90" y="-211348"/>
            <a:ext cx="5455920" cy="546506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484" y="1064418"/>
            <a:ext cx="3266968" cy="866089"/>
          </a:xfrm>
          <a:prstGeom prst="rect">
            <a:avLst/>
          </a:prstGeom>
        </p:spPr>
      </p:pic>
      <p:sp>
        <p:nvSpPr>
          <p:cNvPr id="15" name="文本框 14"/>
          <p:cNvSpPr txBox="1"/>
          <p:nvPr/>
        </p:nvSpPr>
        <p:spPr>
          <a:xfrm>
            <a:off x="1081469" y="1267481"/>
            <a:ext cx="2913185" cy="460375"/>
          </a:xfrm>
          <a:prstGeom prst="rect">
            <a:avLst/>
          </a:prstGeom>
          <a:noFill/>
        </p:spPr>
        <p:txBody>
          <a:bodyPr wrap="square" rtlCol="0">
            <a:spAutoFit/>
          </a:bodyPr>
          <a:lstStyle/>
          <a:p>
            <a:r>
              <a:rPr lang="en-US" altLang="zh-CN" sz="2400" b="1" kern="0" dirty="0">
                <a:ea typeface="宋体" panose="02010600030101010101" pitchFamily="2" charset="-122"/>
                <a:cs typeface="Times New Roman" panose="02020603050405020304" pitchFamily="18" charset="0"/>
                <a:sym typeface="+mn-ea"/>
              </a:rPr>
              <a:t>1 </a:t>
            </a:r>
            <a:r>
              <a:rPr lang="zh-CN" altLang="en-US" sz="2400" b="1" kern="0" dirty="0">
                <a:ea typeface="宋体" panose="02010600030101010101" pitchFamily="2" charset="-122"/>
                <a:cs typeface="Times New Roman" panose="02020603050405020304" pitchFamily="18" charset="0"/>
                <a:sym typeface="+mn-ea"/>
              </a:rPr>
              <a:t>指令周期说明</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3.2</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顺序控制器设计</a:t>
            </a:r>
          </a:p>
        </p:txBody>
      </p:sp>
      <p:sp>
        <p:nvSpPr>
          <p:cNvPr id="3" name="文本框 2"/>
          <p:cNvSpPr txBox="1"/>
          <p:nvPr/>
        </p:nvSpPr>
        <p:spPr>
          <a:xfrm>
            <a:off x="1153160" y="2402840"/>
            <a:ext cx="8053070" cy="3189605"/>
          </a:xfrm>
          <a:prstGeom prst="rect">
            <a:avLst/>
          </a:prstGeom>
          <a:noFill/>
        </p:spPr>
        <p:txBody>
          <a:bodyPr wrap="square" rtlCol="0">
            <a:spAutoFit/>
          </a:bodyPr>
          <a:lstStyle/>
          <a:p>
            <a:pPr>
              <a:lnSpc>
                <a:spcPct val="140000"/>
              </a:lnSpc>
            </a:pPr>
            <a:r>
              <a:rPr lang="zh-CN" altLang="en-US" b="1">
                <a:ea typeface="+mn-lt"/>
                <a:cs typeface="+mn-lt"/>
              </a:rPr>
              <a:t>指令周期： </a:t>
            </a:r>
          </a:p>
          <a:p>
            <a:pPr>
              <a:lnSpc>
                <a:spcPct val="140000"/>
              </a:lnSpc>
            </a:pPr>
            <a:r>
              <a:rPr lang="zh-CN" altLang="en-US">
                <a:ea typeface="+mn-lt"/>
                <a:cs typeface="+mn-lt"/>
              </a:rPr>
              <a:t>多数为两拍W1、W2；其他还有一拍、三拍，四拍（写寄存器需要两个两拍）。</a:t>
            </a:r>
          </a:p>
          <a:p>
            <a:pPr>
              <a:lnSpc>
                <a:spcPct val="140000"/>
              </a:lnSpc>
            </a:pPr>
            <a:r>
              <a:rPr lang="zh-CN" altLang="en-US">
                <a:ea typeface="+mn-lt"/>
                <a:cs typeface="+mn-lt"/>
              </a:rPr>
              <a:t>TEC-8默认为两拍，通过在W1时期置SHORT有效可使指令周期变为一拍，</a:t>
            </a:r>
          </a:p>
          <a:p>
            <a:pPr>
              <a:lnSpc>
                <a:spcPct val="140000"/>
              </a:lnSpc>
            </a:pPr>
            <a:r>
              <a:rPr lang="zh-CN" altLang="en-US">
                <a:ea typeface="+mn-lt"/>
                <a:cs typeface="+mn-lt"/>
              </a:rPr>
              <a:t>同理在W2置LONG有效可使指令周期变为三拍。 </a:t>
            </a:r>
          </a:p>
          <a:p>
            <a:pPr>
              <a:lnSpc>
                <a:spcPct val="140000"/>
              </a:lnSpc>
            </a:pPr>
            <a:r>
              <a:rPr lang="zh-CN" altLang="en-US" b="1">
                <a:ea typeface="+mn-lt"/>
                <a:cs typeface="+mn-lt"/>
              </a:rPr>
              <a:t>阶段：</a:t>
            </a:r>
          </a:p>
          <a:p>
            <a:pPr>
              <a:lnSpc>
                <a:spcPct val="140000"/>
              </a:lnSpc>
            </a:pPr>
            <a:r>
              <a:rPr lang="zh-CN" altLang="en-US">
                <a:ea typeface="+mn-lt"/>
                <a:cs typeface="+mn-lt"/>
              </a:rPr>
              <a:t>通过ST0=0/1将指令周期分为两个阶段，某些只有一个阶段。</a:t>
            </a:r>
          </a:p>
          <a:p>
            <a:pPr>
              <a:lnSpc>
                <a:spcPct val="140000"/>
              </a:lnSpc>
            </a:pPr>
            <a:r>
              <a:rPr lang="zh-CN" altLang="en-US">
                <a:ea typeface="+mn-lt"/>
                <a:cs typeface="+mn-lt"/>
              </a:rPr>
              <a:t>两个阶段各自可分配自定义的任务。对于修改任意指针的操作我们将其放在取指的第一阶段即ST0=0，ST0=1第二阶段是执行指令阶段。</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3.2</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顺序控制器设计</a:t>
            </a:r>
          </a:p>
        </p:txBody>
      </p:sp>
      <p:pic>
        <p:nvPicPr>
          <p:cNvPr id="14" name="图片 13"/>
          <p:cNvPicPr>
            <a:picLocks noChangeAspect="1"/>
          </p:cNvPicPr>
          <p:nvPr/>
        </p:nvPicPr>
        <p:blipFill>
          <a:blip r:embed="rId3"/>
          <a:stretch>
            <a:fillRect/>
          </a:stretch>
        </p:blipFill>
        <p:spPr>
          <a:xfrm>
            <a:off x="2697480" y="2101850"/>
            <a:ext cx="6417945" cy="4203700"/>
          </a:xfrm>
          <a:prstGeom prst="rect">
            <a:avLst/>
          </a:prstGeom>
        </p:spPr>
      </p:pic>
      <p:sp>
        <p:nvSpPr>
          <p:cNvPr id="11" name="文本框 10"/>
          <p:cNvSpPr txBox="1"/>
          <p:nvPr/>
        </p:nvSpPr>
        <p:spPr>
          <a:xfrm>
            <a:off x="540101" y="1323233"/>
            <a:ext cx="11251626" cy="368300"/>
          </a:xfrm>
          <a:prstGeom prst="rect">
            <a:avLst/>
          </a:prstGeom>
          <a:noFill/>
        </p:spPr>
        <p:txBody>
          <a:bodyPr wrap="square">
            <a:spAutoFit/>
          </a:bodyPr>
          <a:lstStyle/>
          <a:p>
            <a:pPr indent="266700"/>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根据指令操作码</a:t>
            </a:r>
            <a:r>
              <a:rPr lang="en-US" altLang="zh-CN" sz="1800" dirty="0">
                <a:effectLst/>
                <a:latin typeface="宋体" panose="02010600030101010101" pitchFamily="2" charset="-122"/>
                <a:ea typeface="Times New Roman" panose="02020603050405020304" pitchFamily="18" charset="0"/>
              </a:rPr>
              <a:t>SWC</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Times New Roman" panose="02020603050405020304" pitchFamily="18" charset="0"/>
              </a:rPr>
              <a:t>SWB</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dirty="0">
                <a:effectLst/>
                <a:latin typeface="宋体" panose="02010600030101010101" pitchFamily="2" charset="-122"/>
                <a:ea typeface="Times New Roman" panose="02020603050405020304" pitchFamily="18" charset="0"/>
              </a:rPr>
              <a:t>SWA</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的取值，我们用不同操作码表示不同的操作。对应关系如下表所示：</a:t>
            </a:r>
            <a:endParaRPr lang="zh-CN" altLang="zh-C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7879" y="1084103"/>
            <a:ext cx="3266968" cy="866089"/>
          </a:xfrm>
          <a:prstGeom prst="rect">
            <a:avLst/>
          </a:prstGeom>
        </p:spPr>
      </p:pic>
      <p:sp>
        <p:nvSpPr>
          <p:cNvPr id="15" name="文本框 14"/>
          <p:cNvSpPr txBox="1"/>
          <p:nvPr/>
        </p:nvSpPr>
        <p:spPr>
          <a:xfrm>
            <a:off x="1574864" y="1287166"/>
            <a:ext cx="2913185" cy="46037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新增指令</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3.2</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顺序控制器设计</a:t>
            </a:r>
          </a:p>
        </p:txBody>
      </p:sp>
      <p:pic>
        <p:nvPicPr>
          <p:cNvPr id="5" name="图片 4">
            <a:extLst>
              <a:ext uri="{FF2B5EF4-FFF2-40B4-BE49-F238E27FC236}">
                <a16:creationId xmlns:a16="http://schemas.microsoft.com/office/drawing/2014/main" id="{5DC47047-A95E-309E-E4F3-6096F4C2EDD4}"/>
              </a:ext>
            </a:extLst>
          </p:cNvPr>
          <p:cNvPicPr>
            <a:picLocks noChangeAspect="1"/>
          </p:cNvPicPr>
          <p:nvPr/>
        </p:nvPicPr>
        <p:blipFill>
          <a:blip r:embed="rId4"/>
          <a:stretch>
            <a:fillRect/>
          </a:stretch>
        </p:blipFill>
        <p:spPr>
          <a:xfrm>
            <a:off x="1397879" y="1950192"/>
            <a:ext cx="9139915" cy="4077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484" y="1064418"/>
            <a:ext cx="3266968" cy="866089"/>
          </a:xfrm>
          <a:prstGeom prst="rect">
            <a:avLst/>
          </a:prstGeom>
        </p:spPr>
      </p:pic>
      <p:sp>
        <p:nvSpPr>
          <p:cNvPr id="15" name="文本框 14"/>
          <p:cNvSpPr txBox="1"/>
          <p:nvPr/>
        </p:nvSpPr>
        <p:spPr>
          <a:xfrm>
            <a:off x="1081469" y="1267481"/>
            <a:ext cx="2913185" cy="460375"/>
          </a:xfrm>
          <a:prstGeom prst="rect">
            <a:avLst/>
          </a:prstGeom>
          <a:noFill/>
        </p:spPr>
        <p:txBody>
          <a:bodyPr wrap="square" rtlCol="0">
            <a:spAutoFit/>
          </a:bodyPr>
          <a:lstStyle/>
          <a:p>
            <a:r>
              <a:rPr lang="en-US" sz="2400" b="1" kern="0" dirty="0">
                <a:ea typeface="宋体" panose="02010600030101010101" pitchFamily="2" charset="-122"/>
                <a:cs typeface="Times New Roman" panose="02020603050405020304" pitchFamily="18" charset="0"/>
                <a:sym typeface="+mn-ea"/>
              </a:rPr>
              <a:t>4 </a:t>
            </a:r>
            <a:r>
              <a:rPr sz="2400" b="1" kern="0" dirty="0">
                <a:ea typeface="宋体" panose="02010600030101010101" pitchFamily="2" charset="-122"/>
                <a:cs typeface="Times New Roman" panose="02020603050405020304" pitchFamily="18" charset="0"/>
                <a:sym typeface="+mn-ea"/>
              </a:rPr>
              <a:t>指令周期流程图</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3.2</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顺序控制器设计</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80" y="2094968"/>
            <a:ext cx="4180493" cy="1653243"/>
          </a:xfrm>
          <a:prstGeom prst="rect">
            <a:avLst/>
          </a:prstGeom>
        </p:spPr>
      </p:pic>
      <p:pic>
        <p:nvPicPr>
          <p:cNvPr id="3" name="图片 2">
            <a:extLst>
              <a:ext uri="{FF2B5EF4-FFF2-40B4-BE49-F238E27FC236}">
                <a16:creationId xmlns:a16="http://schemas.microsoft.com/office/drawing/2014/main" id="{AE27AEBB-B0F1-26D9-7F73-7BDB8B7A9A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6846" y="564729"/>
            <a:ext cx="9322599" cy="63669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7029" y="127158"/>
            <a:ext cx="3266968" cy="866089"/>
          </a:xfrm>
          <a:prstGeom prst="rect">
            <a:avLst/>
          </a:prstGeom>
        </p:spPr>
      </p:pic>
      <p:sp>
        <p:nvSpPr>
          <p:cNvPr id="15" name="文本框 14"/>
          <p:cNvSpPr txBox="1"/>
          <p:nvPr/>
        </p:nvSpPr>
        <p:spPr>
          <a:xfrm>
            <a:off x="4933950" y="330200"/>
            <a:ext cx="2574290" cy="460375"/>
          </a:xfrm>
          <a:prstGeom prst="rect">
            <a:avLst/>
          </a:prstGeom>
          <a:noFill/>
        </p:spPr>
        <p:txBody>
          <a:bodyPr wrap="square" rtlCol="0">
            <a:spAutoFit/>
          </a:bodyPr>
          <a:lstStyle/>
          <a:p>
            <a:pPr algn="ctr"/>
            <a:r>
              <a:rPr lang="en-US" sz="2400" b="1" kern="0" dirty="0">
                <a:ea typeface="宋体" panose="02010600030101010101" pitchFamily="2" charset="-122"/>
                <a:cs typeface="Times New Roman" panose="02020603050405020304" pitchFamily="18" charset="0"/>
                <a:sym typeface="+mn-ea"/>
              </a:rPr>
              <a:t>5 </a:t>
            </a:r>
            <a:r>
              <a:rPr lang="zh-CN" altLang="en-US" sz="2400" b="1" kern="0" dirty="0">
                <a:ea typeface="宋体" panose="02010600030101010101" pitchFamily="2" charset="-122"/>
                <a:cs typeface="Times New Roman" panose="02020603050405020304" pitchFamily="18" charset="0"/>
                <a:sym typeface="+mn-ea"/>
              </a:rPr>
              <a:t>伪代码</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3.2</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顺序控制器设计</a:t>
            </a:r>
          </a:p>
        </p:txBody>
      </p:sp>
      <p:pic>
        <p:nvPicPr>
          <p:cNvPr id="3" name="图片 2"/>
          <p:cNvPicPr>
            <a:picLocks noChangeAspect="1"/>
          </p:cNvPicPr>
          <p:nvPr/>
        </p:nvPicPr>
        <p:blipFill>
          <a:blip r:embed="rId4"/>
          <a:stretch>
            <a:fillRect/>
          </a:stretch>
        </p:blipFill>
        <p:spPr>
          <a:xfrm>
            <a:off x="538480" y="1215906"/>
            <a:ext cx="5689103" cy="4962834"/>
          </a:xfrm>
          <a:prstGeom prst="rect">
            <a:avLst/>
          </a:prstGeom>
        </p:spPr>
      </p:pic>
      <p:pic>
        <p:nvPicPr>
          <p:cNvPr id="10" name="图片 9"/>
          <p:cNvPicPr>
            <a:picLocks noChangeAspect="1"/>
          </p:cNvPicPr>
          <p:nvPr/>
        </p:nvPicPr>
        <p:blipFill>
          <a:blip r:embed="rId5"/>
          <a:stretch>
            <a:fillRect/>
          </a:stretch>
        </p:blipFill>
        <p:spPr>
          <a:xfrm>
            <a:off x="6362105" y="1897775"/>
            <a:ext cx="4846740" cy="32235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3382" y="183109"/>
            <a:ext cx="1858998" cy="2056541"/>
          </a:xfrm>
          <a:prstGeom prst="rect">
            <a:avLst/>
          </a:prstGeom>
        </p:spPr>
      </p:pic>
      <p:sp>
        <p:nvSpPr>
          <p:cNvPr id="7" name="文本框 6"/>
          <p:cNvSpPr txBox="1"/>
          <p:nvPr/>
        </p:nvSpPr>
        <p:spPr>
          <a:xfrm>
            <a:off x="5974433" y="657381"/>
            <a:ext cx="1652954" cy="1106805"/>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3.3</a:t>
            </a:r>
          </a:p>
        </p:txBody>
      </p:sp>
      <p:sp>
        <p:nvSpPr>
          <p:cNvPr id="9" name="文本框 8"/>
          <p:cNvSpPr txBox="1"/>
          <p:nvPr/>
        </p:nvSpPr>
        <p:spPr>
          <a:xfrm>
            <a:off x="5753100" y="3093085"/>
            <a:ext cx="5723255" cy="1014730"/>
          </a:xfrm>
          <a:prstGeom prst="rect">
            <a:avLst/>
          </a:prstGeom>
          <a:noFill/>
        </p:spPr>
        <p:txBody>
          <a:bodyPr wrap="square" rtlCol="0">
            <a:spAutoFit/>
          </a:bodyPr>
          <a:lstStyle/>
          <a:p>
            <a:r>
              <a:rPr lang="zh-CN" altLang="en-US" sz="6000" b="1" dirty="0">
                <a:sym typeface="+mn-ea"/>
              </a:rPr>
              <a:t>流水控制器设计</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90" y="-211348"/>
            <a:ext cx="5455920" cy="54650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434" y="1042828"/>
            <a:ext cx="3266968" cy="866089"/>
          </a:xfrm>
          <a:prstGeom prst="rect">
            <a:avLst/>
          </a:prstGeom>
        </p:spPr>
      </p:pic>
      <p:sp>
        <p:nvSpPr>
          <p:cNvPr id="15" name="文本框 14"/>
          <p:cNvSpPr txBox="1"/>
          <p:nvPr/>
        </p:nvSpPr>
        <p:spPr>
          <a:xfrm>
            <a:off x="1189355" y="1245870"/>
            <a:ext cx="2574290" cy="460375"/>
          </a:xfrm>
          <a:prstGeom prst="rect">
            <a:avLst/>
          </a:prstGeom>
          <a:noFill/>
        </p:spPr>
        <p:txBody>
          <a:bodyPr wrap="square" rtlCol="0">
            <a:spAutoFit/>
          </a:bodyPr>
          <a:lstStyle/>
          <a:p>
            <a:pPr algn="ctr"/>
            <a:r>
              <a:rPr sz="2400" b="1" kern="0" dirty="0">
                <a:ea typeface="宋体" panose="02010600030101010101" pitchFamily="2" charset="-122"/>
                <a:cs typeface="Times New Roman" panose="02020603050405020304" pitchFamily="18" charset="0"/>
                <a:sym typeface="+mn-ea"/>
              </a:rPr>
              <a:t>1 原理-并行处理</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3.3</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流水控制器设计</a:t>
            </a:r>
          </a:p>
        </p:txBody>
      </p:sp>
      <p:sp>
        <p:nvSpPr>
          <p:cNvPr id="6" name="文本框 5"/>
          <p:cNvSpPr txBox="1"/>
          <p:nvPr/>
        </p:nvSpPr>
        <p:spPr>
          <a:xfrm>
            <a:off x="1012190" y="2266950"/>
            <a:ext cx="8340090" cy="3192780"/>
          </a:xfrm>
          <a:prstGeom prst="rect">
            <a:avLst/>
          </a:prstGeom>
          <a:noFill/>
        </p:spPr>
        <p:txBody>
          <a:bodyPr wrap="square" rtlCol="0">
            <a:spAutoFit/>
          </a:bodyPr>
          <a:lstStyle/>
          <a:p>
            <a:pPr>
              <a:lnSpc>
                <a:spcPct val="160000"/>
              </a:lnSpc>
            </a:pPr>
            <a:r>
              <a:rPr lang="zh-CN" altLang="en-US" b="1"/>
              <a:t>时间并行（重叠）：</a:t>
            </a:r>
          </a:p>
          <a:p>
            <a:pPr>
              <a:lnSpc>
                <a:spcPct val="160000"/>
              </a:lnSpc>
            </a:pPr>
            <a:r>
              <a:rPr lang="zh-CN" altLang="en-US"/>
              <a:t>让多个处理过程在时间上相互错开，轮流使用同一套硬件设备的各个部件，以加快硬件周转而赢得速度，实现方式就是采用流水处理部件。 </a:t>
            </a:r>
          </a:p>
          <a:p>
            <a:pPr>
              <a:lnSpc>
                <a:spcPct val="160000"/>
              </a:lnSpc>
            </a:pPr>
            <a:r>
              <a:rPr lang="zh-CN" altLang="en-US" b="1"/>
              <a:t>空间并行（资源重复）：</a:t>
            </a:r>
          </a:p>
          <a:p>
            <a:pPr>
              <a:lnSpc>
                <a:spcPct val="160000"/>
              </a:lnSpc>
            </a:pPr>
            <a:r>
              <a:rPr lang="zh-CN" altLang="en-US"/>
              <a:t>以数量取胜</a:t>
            </a:r>
          </a:p>
          <a:p>
            <a:pPr>
              <a:lnSpc>
                <a:spcPct val="160000"/>
              </a:lnSpc>
            </a:pPr>
            <a:r>
              <a:rPr lang="zh-CN" altLang="en-US" b="1"/>
              <a:t>时间+空间并行</a:t>
            </a:r>
            <a:r>
              <a:rPr lang="zh-CN" altLang="en-US"/>
              <a:t>：</a:t>
            </a:r>
          </a:p>
          <a:p>
            <a:pPr>
              <a:lnSpc>
                <a:spcPct val="160000"/>
              </a:lnSpc>
            </a:pPr>
            <a:r>
              <a:rPr lang="zh-CN" altLang="en-US"/>
              <a:t>Pentium中采用了超标量流水线技术。</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568" y="383448"/>
            <a:ext cx="72390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220" y="3718811"/>
            <a:ext cx="72390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220" y="2698653"/>
            <a:ext cx="72390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220" y="1657966"/>
            <a:ext cx="72390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7721" y="3524021"/>
            <a:ext cx="904875" cy="85725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339" y="2518213"/>
            <a:ext cx="904875" cy="85725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4338" y="1473317"/>
            <a:ext cx="904875" cy="857250"/>
          </a:xfrm>
          <a:prstGeom prst="rect">
            <a:avLst/>
          </a:prstGeom>
        </p:spPr>
      </p:pic>
      <p:sp>
        <p:nvSpPr>
          <p:cNvPr id="7" name="文本框 6"/>
          <p:cNvSpPr txBox="1"/>
          <p:nvPr/>
        </p:nvSpPr>
        <p:spPr>
          <a:xfrm>
            <a:off x="4214446" y="319088"/>
            <a:ext cx="3763107" cy="923330"/>
          </a:xfrm>
          <a:prstGeom prst="rect">
            <a:avLst/>
          </a:prstGeom>
          <a:noFill/>
        </p:spPr>
        <p:txBody>
          <a:bodyPr wrap="square" rtlCol="0">
            <a:spAutoFit/>
          </a:bodyPr>
          <a:lstStyle/>
          <a:p>
            <a:r>
              <a:rPr lang="zh-CN" altLang="en-US" sz="5400" dirty="0">
                <a:solidFill>
                  <a:schemeClr val="tx1"/>
                </a:solidFill>
                <a:latin typeface="微软雅黑" panose="020B0503020204020204" pitchFamily="34" charset="-122"/>
                <a:ea typeface="微软雅黑" panose="020B0503020204020204" pitchFamily="34" charset="-122"/>
              </a:rPr>
              <a:t>目录</a:t>
            </a:r>
          </a:p>
        </p:txBody>
      </p:sp>
      <p:sp>
        <p:nvSpPr>
          <p:cNvPr id="9" name="文本框 8"/>
          <p:cNvSpPr txBox="1"/>
          <p:nvPr/>
        </p:nvSpPr>
        <p:spPr>
          <a:xfrm>
            <a:off x="5415085" y="1629864"/>
            <a:ext cx="1116623"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01</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999091" y="1628905"/>
            <a:ext cx="4114800" cy="521970"/>
          </a:xfrm>
          <a:prstGeom prst="rect">
            <a:avLst/>
          </a:prstGeom>
          <a:noFill/>
        </p:spPr>
        <p:txBody>
          <a:bodyPr wrap="square" rtlCol="0">
            <a:spAutoFit/>
          </a:bodyPr>
          <a:lstStyle/>
          <a:p>
            <a:r>
              <a:rPr sz="2800" dirty="0">
                <a:latin typeface="微软雅黑" panose="020B0503020204020204" pitchFamily="34" charset="-122"/>
                <a:ea typeface="微软雅黑" panose="020B0503020204020204" pitchFamily="34" charset="-122"/>
                <a:sym typeface="+mn-ea"/>
              </a:rPr>
              <a:t>任务目标</a:t>
            </a:r>
            <a:endParaRPr lang="zh-CN" altLang="en-US" sz="28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415085" y="2663644"/>
            <a:ext cx="1116623"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02</a:t>
            </a:r>
            <a:endParaRPr lang="zh-CN" altLang="en-US" sz="36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5415085" y="3678061"/>
            <a:ext cx="1116623"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03</a:t>
            </a:r>
            <a:endParaRPr lang="zh-CN" altLang="en-US" sz="36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963" y="1651959"/>
            <a:ext cx="5404339" cy="3604694"/>
          </a:xfrm>
          <a:prstGeom prst="rect">
            <a:avLst/>
          </a:prstGeom>
          <a:effectLst>
            <a:softEdge rad="635000"/>
          </a:effectLst>
        </p:spPr>
      </p:pic>
      <p:sp>
        <p:nvSpPr>
          <p:cNvPr id="22" name="文本框 21"/>
          <p:cNvSpPr txBox="1"/>
          <p:nvPr/>
        </p:nvSpPr>
        <p:spPr>
          <a:xfrm>
            <a:off x="6999091" y="2669592"/>
            <a:ext cx="4114800" cy="521970"/>
          </a:xfrm>
          <a:prstGeom prst="rect">
            <a:avLst/>
          </a:prstGeom>
          <a:noFill/>
        </p:spPr>
        <p:txBody>
          <a:bodyPr wrap="square" rtlCol="0">
            <a:spAutoFit/>
          </a:bodyPr>
          <a:lstStyle/>
          <a:p>
            <a:r>
              <a:rPr sz="2800" dirty="0">
                <a:latin typeface="微软雅黑" panose="020B0503020204020204" pitchFamily="34" charset="-122"/>
                <a:ea typeface="微软雅黑" panose="020B0503020204020204" pitchFamily="34" charset="-122"/>
              </a:rPr>
              <a:t>团队分工</a:t>
            </a:r>
          </a:p>
        </p:txBody>
      </p:sp>
      <p:sp>
        <p:nvSpPr>
          <p:cNvPr id="31" name="文本框 30"/>
          <p:cNvSpPr txBox="1"/>
          <p:nvPr/>
        </p:nvSpPr>
        <p:spPr>
          <a:xfrm>
            <a:off x="6999091" y="3689750"/>
            <a:ext cx="4114800" cy="52197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设计讲解</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69" y="1296828"/>
            <a:ext cx="3266968" cy="866089"/>
          </a:xfrm>
          <a:prstGeom prst="rect">
            <a:avLst/>
          </a:prstGeom>
        </p:spPr>
      </p:pic>
      <p:sp>
        <p:nvSpPr>
          <p:cNvPr id="15" name="文本框 14"/>
          <p:cNvSpPr txBox="1"/>
          <p:nvPr/>
        </p:nvSpPr>
        <p:spPr>
          <a:xfrm>
            <a:off x="1012190" y="1499870"/>
            <a:ext cx="2574290" cy="460375"/>
          </a:xfrm>
          <a:prstGeom prst="rect">
            <a:avLst/>
          </a:prstGeom>
          <a:noFill/>
        </p:spPr>
        <p:txBody>
          <a:bodyPr wrap="square" rtlCol="0">
            <a:spAutoFit/>
          </a:bodyPr>
          <a:lstStyle/>
          <a:p>
            <a:pPr algn="ctr"/>
            <a:r>
              <a:rPr sz="2400" b="1" kern="0" dirty="0">
                <a:ea typeface="宋体" panose="02010600030101010101" pitchFamily="2" charset="-122"/>
                <a:cs typeface="Times New Roman" panose="02020603050405020304" pitchFamily="18" charset="0"/>
                <a:sym typeface="+mn-ea"/>
              </a:rPr>
              <a:t>2 具体设计</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3.3</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流水控制器设计</a:t>
            </a:r>
          </a:p>
        </p:txBody>
      </p:sp>
      <p:sp>
        <p:nvSpPr>
          <p:cNvPr id="6" name="文本框 5"/>
          <p:cNvSpPr txBox="1"/>
          <p:nvPr/>
        </p:nvSpPr>
        <p:spPr>
          <a:xfrm>
            <a:off x="1012190" y="2266950"/>
            <a:ext cx="4413885" cy="3385820"/>
          </a:xfrm>
          <a:prstGeom prst="rect">
            <a:avLst/>
          </a:prstGeom>
          <a:noFill/>
        </p:spPr>
        <p:txBody>
          <a:bodyPr wrap="square" rtlCol="0">
            <a:spAutoFit/>
          </a:bodyPr>
          <a:lstStyle/>
          <a:p>
            <a:pPr indent="266700">
              <a:lnSpc>
                <a:spcPct val="170000"/>
              </a:lnSpc>
            </a:pPr>
            <a:r>
              <a:rPr lang="zh-CN" altLang="zh-CN" kern="0" dirty="0">
                <a:effectLst/>
                <a:ea typeface="宋体" panose="02010600030101010101" pitchFamily="2" charset="-122"/>
                <a:cs typeface="宋体" panose="02010600030101010101" pitchFamily="2" charset="-122"/>
                <a:sym typeface="+mn-ea"/>
              </a:rPr>
              <a:t>顺序式的取指均在一独立节拍</a:t>
            </a:r>
            <a:r>
              <a:rPr lang="en-US" altLang="zh-CN" kern="0" dirty="0">
                <a:effectLst/>
                <a:latin typeface="宋体" panose="02010600030101010101" pitchFamily="2" charset="-122"/>
                <a:cs typeface="Times New Roman" panose="02020603050405020304" pitchFamily="18" charset="0"/>
                <a:sym typeface="+mn-ea"/>
              </a:rPr>
              <a:t>W1</a:t>
            </a:r>
            <a:r>
              <a:rPr lang="zh-CN" altLang="zh-CN" kern="0" dirty="0">
                <a:effectLst/>
                <a:ea typeface="宋体" panose="02010600030101010101" pitchFamily="2" charset="-122"/>
                <a:cs typeface="宋体" panose="02010600030101010101" pitchFamily="2" charset="-122"/>
                <a:sym typeface="+mn-ea"/>
              </a:rPr>
              <a:t>中完成，而流水线指令周期是将非流水线中单独为一个节拍的</a:t>
            </a:r>
            <a:r>
              <a:rPr lang="zh-CN" altLang="zh-CN" b="1" kern="0" dirty="0">
                <a:effectLst/>
                <a:ea typeface="宋体" panose="02010600030101010101" pitchFamily="2" charset="-122"/>
                <a:cs typeface="宋体" panose="02010600030101010101" pitchFamily="2" charset="-122"/>
                <a:sym typeface="+mn-ea"/>
              </a:rPr>
              <a:t>取指令</a:t>
            </a:r>
            <a:r>
              <a:rPr lang="en-US" altLang="zh-CN" b="1" kern="0" dirty="0">
                <a:effectLst/>
                <a:latin typeface="宋体" panose="02010600030101010101" pitchFamily="2" charset="-122"/>
                <a:cs typeface="Times New Roman" panose="02020603050405020304" pitchFamily="18" charset="0"/>
                <a:sym typeface="+mn-ea"/>
              </a:rPr>
              <a:t>LIR</a:t>
            </a:r>
            <a:r>
              <a:rPr lang="zh-CN" altLang="zh-CN" b="1" kern="0" dirty="0">
                <a:effectLst/>
                <a:ea typeface="宋体" panose="02010600030101010101" pitchFamily="2" charset="-122"/>
                <a:cs typeface="宋体" panose="02010600030101010101" pitchFamily="2" charset="-122"/>
                <a:sym typeface="+mn-ea"/>
              </a:rPr>
              <a:t>、</a:t>
            </a:r>
            <a:r>
              <a:rPr lang="en-US" altLang="zh-CN" b="1" kern="0" dirty="0">
                <a:effectLst/>
                <a:latin typeface="宋体" panose="02010600030101010101" pitchFamily="2" charset="-122"/>
                <a:cs typeface="Times New Roman" panose="02020603050405020304" pitchFamily="18" charset="0"/>
                <a:sym typeface="+mn-ea"/>
              </a:rPr>
              <a:t>PCINC</a:t>
            </a:r>
            <a:r>
              <a:rPr lang="zh-CN" altLang="zh-CN" b="1" kern="0" dirty="0">
                <a:effectLst/>
                <a:ea typeface="宋体" panose="02010600030101010101" pitchFamily="2" charset="-122"/>
                <a:cs typeface="宋体" panose="02010600030101010101" pitchFamily="2" charset="-122"/>
                <a:sym typeface="+mn-ea"/>
              </a:rPr>
              <a:t>转换到每条指令的执行节拍里</a:t>
            </a:r>
            <a:r>
              <a:rPr lang="zh-CN" altLang="en-US" b="1" kern="0" dirty="0">
                <a:effectLst/>
                <a:ea typeface="宋体" panose="02010600030101010101" pitchFamily="2" charset="-122"/>
                <a:cs typeface="宋体" panose="02010600030101010101" pitchFamily="2" charset="-122"/>
                <a:sym typeface="+mn-ea"/>
              </a:rPr>
              <a:t>（常为</a:t>
            </a:r>
            <a:r>
              <a:rPr lang="en-US" altLang="zh-CN" b="1" kern="0" dirty="0">
                <a:effectLst/>
                <a:ea typeface="宋体" panose="02010600030101010101" pitchFamily="2" charset="-122"/>
                <a:cs typeface="宋体" panose="02010600030101010101" pitchFamily="2" charset="-122"/>
                <a:sym typeface="+mn-ea"/>
              </a:rPr>
              <a:t>W2</a:t>
            </a:r>
            <a:r>
              <a:rPr lang="zh-CN" altLang="en-US" b="1" kern="0" dirty="0">
                <a:effectLst/>
                <a:ea typeface="宋体" panose="02010600030101010101" pitchFamily="2" charset="-122"/>
                <a:cs typeface="宋体" panose="02010600030101010101" pitchFamily="2" charset="-122"/>
                <a:sym typeface="+mn-ea"/>
              </a:rPr>
              <a:t>、</a:t>
            </a:r>
            <a:r>
              <a:rPr lang="en-US" altLang="zh-CN" b="1" kern="0" dirty="0">
                <a:effectLst/>
                <a:ea typeface="宋体" panose="02010600030101010101" pitchFamily="2" charset="-122"/>
                <a:cs typeface="宋体" panose="02010600030101010101" pitchFamily="2" charset="-122"/>
                <a:sym typeface="+mn-ea"/>
              </a:rPr>
              <a:t>W3</a:t>
            </a:r>
            <a:r>
              <a:rPr lang="zh-CN" altLang="en-US" b="1" kern="0" dirty="0">
                <a:effectLst/>
                <a:ea typeface="宋体" panose="02010600030101010101" pitchFamily="2" charset="-122"/>
                <a:cs typeface="宋体" panose="02010600030101010101" pitchFamily="2" charset="-122"/>
                <a:sym typeface="+mn-ea"/>
              </a:rPr>
              <a:t>）</a:t>
            </a:r>
            <a:r>
              <a:rPr lang="zh-CN" altLang="en-US" kern="0" dirty="0">
                <a:ea typeface="宋体" panose="02010600030101010101" pitchFamily="2" charset="-122"/>
                <a:cs typeface="宋体" panose="02010600030101010101" pitchFamily="2" charset="-122"/>
                <a:sym typeface="+mn-ea"/>
              </a:rPr>
              <a:t>。因此一条指令的执行周期中就包括了该指令的执行以及下一条指令的取指，相当于是一个简单的二级流水线。</a:t>
            </a:r>
            <a:endParaRPr lang="zh-CN" altLang="en-US"/>
          </a:p>
        </p:txBody>
      </p:sp>
      <p:pic>
        <p:nvPicPr>
          <p:cNvPr id="3" name="ECB019B1-382A-4266-B25C-5B523AA43C14-1" descr="wps"/>
          <p:cNvPicPr>
            <a:picLocks noChangeAspect="1"/>
          </p:cNvPicPr>
          <p:nvPr/>
        </p:nvPicPr>
        <p:blipFill>
          <a:blip r:embed="rId4"/>
          <a:stretch>
            <a:fillRect/>
          </a:stretch>
        </p:blipFill>
        <p:spPr>
          <a:xfrm>
            <a:off x="6088380" y="913130"/>
            <a:ext cx="5142230" cy="58305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9745" y="1085215"/>
            <a:ext cx="3573145" cy="866140"/>
          </a:xfrm>
          <a:prstGeom prst="rect">
            <a:avLst/>
          </a:prstGeom>
        </p:spPr>
      </p:pic>
      <p:sp>
        <p:nvSpPr>
          <p:cNvPr id="15" name="文本框 14"/>
          <p:cNvSpPr txBox="1"/>
          <p:nvPr/>
        </p:nvSpPr>
        <p:spPr>
          <a:xfrm>
            <a:off x="4486910" y="1288415"/>
            <a:ext cx="2869565" cy="460375"/>
          </a:xfrm>
          <a:prstGeom prst="rect">
            <a:avLst/>
          </a:prstGeom>
          <a:noFill/>
        </p:spPr>
        <p:txBody>
          <a:bodyPr wrap="square" rtlCol="0">
            <a:spAutoFit/>
          </a:bodyPr>
          <a:lstStyle/>
          <a:p>
            <a:pPr algn="ctr"/>
            <a:r>
              <a:rPr sz="2400" b="1" kern="0" dirty="0">
                <a:ea typeface="宋体" panose="02010600030101010101" pitchFamily="2" charset="-122"/>
                <a:cs typeface="Times New Roman" panose="02020603050405020304" pitchFamily="18" charset="0"/>
                <a:sym typeface="+mn-ea"/>
              </a:rPr>
              <a:t> </a:t>
            </a:r>
            <a:r>
              <a:rPr lang="en-US" sz="2400" b="1" kern="0" dirty="0">
                <a:ea typeface="宋体" panose="02010600030101010101" pitchFamily="2" charset="-122"/>
                <a:cs typeface="Times New Roman" panose="02020603050405020304" pitchFamily="18" charset="0"/>
                <a:sym typeface="+mn-ea"/>
              </a:rPr>
              <a:t>3 </a:t>
            </a:r>
            <a:r>
              <a:rPr sz="2400" b="1" kern="0" dirty="0">
                <a:ea typeface="宋体" panose="02010600030101010101" pitchFamily="2" charset="-122"/>
                <a:cs typeface="Times New Roman" panose="02020603050405020304" pitchFamily="18" charset="0"/>
                <a:sym typeface="+mn-ea"/>
              </a:rPr>
              <a:t>TEC-8模型机图</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3.3</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流水控制器设计</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500" y="1951355"/>
            <a:ext cx="9018270" cy="46659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9580" y="334010"/>
            <a:ext cx="3573145" cy="866140"/>
          </a:xfrm>
          <a:prstGeom prst="rect">
            <a:avLst/>
          </a:prstGeom>
        </p:spPr>
      </p:pic>
      <p:sp>
        <p:nvSpPr>
          <p:cNvPr id="15" name="文本框 14"/>
          <p:cNvSpPr txBox="1"/>
          <p:nvPr/>
        </p:nvSpPr>
        <p:spPr>
          <a:xfrm>
            <a:off x="3970655" y="334010"/>
            <a:ext cx="3779520" cy="829945"/>
          </a:xfrm>
          <a:prstGeom prst="rect">
            <a:avLst/>
          </a:prstGeom>
          <a:noFill/>
        </p:spPr>
        <p:txBody>
          <a:bodyPr wrap="square" rtlCol="0">
            <a:spAutoFit/>
          </a:bodyPr>
          <a:lstStyle/>
          <a:p>
            <a:pPr algn="ctr"/>
            <a:r>
              <a:rPr sz="2400" b="1" kern="0" dirty="0">
                <a:ea typeface="宋体" panose="02010600030101010101" pitchFamily="2" charset="-122"/>
                <a:cs typeface="Times New Roman" panose="02020603050405020304" pitchFamily="18" charset="0"/>
                <a:sym typeface="+mn-ea"/>
              </a:rPr>
              <a:t>4 流水指令周期流程图（说明过程）</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3.3</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流水控制器设计</a:t>
            </a:r>
          </a:p>
        </p:txBody>
      </p:sp>
      <p:pic>
        <p:nvPicPr>
          <p:cNvPr id="5" name="图片 4">
            <a:extLst>
              <a:ext uri="{FF2B5EF4-FFF2-40B4-BE49-F238E27FC236}">
                <a16:creationId xmlns:a16="http://schemas.microsoft.com/office/drawing/2014/main" id="{92663233-A9C4-279C-5BD7-4C7690C104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468" y="1200150"/>
            <a:ext cx="10791662" cy="567866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3382" y="183109"/>
            <a:ext cx="1858998" cy="2056541"/>
          </a:xfrm>
          <a:prstGeom prst="rect">
            <a:avLst/>
          </a:prstGeom>
        </p:spPr>
      </p:pic>
      <p:sp>
        <p:nvSpPr>
          <p:cNvPr id="7" name="文本框 6"/>
          <p:cNvSpPr txBox="1"/>
          <p:nvPr/>
        </p:nvSpPr>
        <p:spPr>
          <a:xfrm>
            <a:off x="5974433" y="657381"/>
            <a:ext cx="1652954" cy="1106805"/>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3.4</a:t>
            </a:r>
          </a:p>
        </p:txBody>
      </p:sp>
      <p:sp>
        <p:nvSpPr>
          <p:cNvPr id="9" name="文本框 8"/>
          <p:cNvSpPr txBox="1"/>
          <p:nvPr/>
        </p:nvSpPr>
        <p:spPr>
          <a:xfrm>
            <a:off x="5753100" y="3093085"/>
            <a:ext cx="5723255" cy="1014730"/>
          </a:xfrm>
          <a:prstGeom prst="rect">
            <a:avLst/>
          </a:prstGeom>
          <a:noFill/>
        </p:spPr>
        <p:txBody>
          <a:bodyPr wrap="square" rtlCol="0">
            <a:spAutoFit/>
          </a:bodyPr>
          <a:lstStyle/>
          <a:p>
            <a:r>
              <a:rPr lang="zh-CN" altLang="en-US" sz="6000" b="1" dirty="0">
                <a:sym typeface="+mn-ea"/>
              </a:rPr>
              <a:t>中断控制器设计</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90" y="-211348"/>
            <a:ext cx="5455920" cy="546506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825" y="1123315"/>
            <a:ext cx="3573145" cy="866140"/>
          </a:xfrm>
          <a:prstGeom prst="rect">
            <a:avLst/>
          </a:prstGeom>
        </p:spPr>
      </p:pic>
      <p:sp>
        <p:nvSpPr>
          <p:cNvPr id="15" name="文本框 14"/>
          <p:cNvSpPr txBox="1"/>
          <p:nvPr/>
        </p:nvSpPr>
        <p:spPr>
          <a:xfrm>
            <a:off x="442595" y="1325880"/>
            <a:ext cx="3779520" cy="460375"/>
          </a:xfrm>
          <a:prstGeom prst="rect">
            <a:avLst/>
          </a:prstGeom>
          <a:noFill/>
        </p:spPr>
        <p:txBody>
          <a:bodyPr wrap="square" rtlCol="0">
            <a:spAutoFit/>
          </a:bodyPr>
          <a:lstStyle/>
          <a:p>
            <a:pPr algn="ctr"/>
            <a:r>
              <a:rPr lang="en-US" altLang="zh-CN" sz="2400" b="1" kern="0" dirty="0">
                <a:ea typeface="宋体" panose="02010600030101010101" pitchFamily="2" charset="-122"/>
                <a:cs typeface="Times New Roman" panose="02020603050405020304" pitchFamily="18" charset="0"/>
                <a:sym typeface="+mn-ea"/>
              </a:rPr>
              <a:t>1 </a:t>
            </a:r>
            <a:r>
              <a:rPr lang="zh-CN" altLang="en-US" sz="2400" b="1" kern="0" dirty="0">
                <a:ea typeface="宋体" panose="02010600030101010101" pitchFamily="2" charset="-122"/>
                <a:cs typeface="Times New Roman" panose="02020603050405020304" pitchFamily="18" charset="0"/>
                <a:sym typeface="+mn-ea"/>
              </a:rPr>
              <a:t>目标功能</a:t>
            </a:r>
            <a:endParaRPr sz="2400" b="1" kern="0" dirty="0">
              <a:ea typeface="宋体" panose="02010600030101010101" pitchFamily="2" charset="-122"/>
              <a:cs typeface="Times New Roman" panose="02020603050405020304" pitchFamily="18" charset="0"/>
              <a:sym typeface="+mn-ea"/>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3.4</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中断控制器设计</a:t>
            </a:r>
          </a:p>
        </p:txBody>
      </p:sp>
      <p:sp>
        <p:nvSpPr>
          <p:cNvPr id="2" name="文本框 1"/>
          <p:cNvSpPr txBox="1"/>
          <p:nvPr/>
        </p:nvSpPr>
        <p:spPr>
          <a:xfrm>
            <a:off x="1012190" y="2259965"/>
            <a:ext cx="7583805" cy="3138170"/>
          </a:xfrm>
          <a:prstGeom prst="rect">
            <a:avLst/>
          </a:prstGeom>
          <a:noFill/>
        </p:spPr>
        <p:txBody>
          <a:bodyPr wrap="square" rtlCol="0">
            <a:spAutoFit/>
          </a:bodyPr>
          <a:lstStyle/>
          <a:p>
            <a:r>
              <a:rPr lang="zh-CN" altLang="en-US" dirty="0"/>
              <a:t>我们要设计一个由硬连线控制器控制的CPU中断机构，即中断功能控制器。 </a:t>
            </a:r>
          </a:p>
          <a:p>
            <a:r>
              <a:rPr lang="zh-CN" altLang="en-US" dirty="0"/>
              <a:t>其应支持如下步骤：</a:t>
            </a:r>
          </a:p>
          <a:p>
            <a:r>
              <a:rPr lang="zh-CN" altLang="en-US" dirty="0"/>
              <a:t>①发出中断请求；</a:t>
            </a:r>
          </a:p>
          <a:p>
            <a:r>
              <a:rPr lang="zh-CN" altLang="en-US" dirty="0"/>
              <a:t>②中断响应，关中断，保存断点，获取中断服务程序入口地址；</a:t>
            </a:r>
          </a:p>
          <a:p>
            <a:r>
              <a:rPr lang="zh-CN" altLang="en-US" dirty="0"/>
              <a:t>③进入中断服务子程序，执行子程序指令;</a:t>
            </a:r>
          </a:p>
          <a:p>
            <a:r>
              <a:rPr lang="zh-CN" altLang="en-US" dirty="0"/>
              <a:t>④开中断，返回主程序断点； </a:t>
            </a:r>
          </a:p>
          <a:p>
            <a:r>
              <a:rPr lang="zh-CN" altLang="en-US" b="1" dirty="0"/>
              <a:t>困难：</a:t>
            </a:r>
            <a:r>
              <a:rPr lang="zh-CN" altLang="en-US" dirty="0"/>
              <a:t>TEC-8实验台没有IAR寄存器引脚，且PC寄存器值不能输出到数据总线上；这意味着我们不能使用IAR寄存器或者简单地用一个通用寄存器去取代IAR寄存器的功能。 </a:t>
            </a:r>
          </a:p>
          <a:p>
            <a:r>
              <a:rPr lang="zh-CN" altLang="en-US" b="1" dirty="0"/>
              <a:t>解决方法：</a:t>
            </a:r>
            <a:r>
              <a:rPr lang="zh-CN" altLang="en-US" dirty="0"/>
              <a:t>控制器使用一个通用寄存器R3去同步跟踪PC的值，达到保存断点的目的。当PC自增时</a:t>
            </a:r>
            <a:r>
              <a:rPr lang="en-US" altLang="zh-CN" dirty="0"/>
              <a:t>R3</a:t>
            </a:r>
            <a:r>
              <a:rPr lang="zh-CN" altLang="en-US" dirty="0"/>
              <a:t>自增，</a:t>
            </a:r>
            <a:r>
              <a:rPr lang="en-US" altLang="zh-CN" dirty="0"/>
              <a:t>LD PC</a:t>
            </a:r>
            <a:r>
              <a:rPr lang="zh-CN" altLang="en-US" dirty="0"/>
              <a:t>时</a:t>
            </a:r>
            <a:r>
              <a:rPr lang="en-US" altLang="zh-CN" dirty="0"/>
              <a:t>LD R3</a:t>
            </a:r>
            <a:r>
              <a:rPr lang="zh-CN" altLang="en-US"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2470" y="752475"/>
            <a:ext cx="3573145" cy="866140"/>
          </a:xfrm>
          <a:prstGeom prst="rect">
            <a:avLst/>
          </a:prstGeom>
        </p:spPr>
      </p:pic>
      <p:sp>
        <p:nvSpPr>
          <p:cNvPr id="15" name="文本框 14"/>
          <p:cNvSpPr txBox="1"/>
          <p:nvPr/>
        </p:nvSpPr>
        <p:spPr>
          <a:xfrm>
            <a:off x="4206240" y="955040"/>
            <a:ext cx="3779520" cy="460375"/>
          </a:xfrm>
          <a:prstGeom prst="rect">
            <a:avLst/>
          </a:prstGeom>
          <a:noFill/>
        </p:spPr>
        <p:txBody>
          <a:bodyPr wrap="square" rtlCol="0">
            <a:spAutoFit/>
          </a:bodyPr>
          <a:lstStyle/>
          <a:p>
            <a:pPr algn="ctr"/>
            <a:r>
              <a:rPr sz="2400" b="1" kern="0" dirty="0">
                <a:ea typeface="宋体" panose="02010600030101010101" pitchFamily="2" charset="-122"/>
                <a:cs typeface="Times New Roman" panose="02020603050405020304" pitchFamily="18" charset="0"/>
                <a:sym typeface="+mn-ea"/>
              </a:rPr>
              <a:t>2 新增信号</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3.4</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中断控制器设计</a:t>
            </a:r>
          </a:p>
        </p:txBody>
      </p:sp>
      <p:pic>
        <p:nvPicPr>
          <p:cNvPr id="10" name="图片 9">
            <a:extLst>
              <a:ext uri="{FF2B5EF4-FFF2-40B4-BE49-F238E27FC236}">
                <a16:creationId xmlns:a16="http://schemas.microsoft.com/office/drawing/2014/main" id="{B81D5345-F905-6E43-76B7-E4D22CC88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312" y="1468536"/>
            <a:ext cx="9697375" cy="516578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910" y="2997200"/>
            <a:ext cx="3573145" cy="866140"/>
          </a:xfrm>
          <a:prstGeom prst="rect">
            <a:avLst/>
          </a:prstGeom>
        </p:spPr>
      </p:pic>
      <p:sp>
        <p:nvSpPr>
          <p:cNvPr id="15" name="文本框 14"/>
          <p:cNvSpPr txBox="1"/>
          <p:nvPr/>
        </p:nvSpPr>
        <p:spPr>
          <a:xfrm>
            <a:off x="741680" y="3199765"/>
            <a:ext cx="3779520" cy="460375"/>
          </a:xfrm>
          <a:prstGeom prst="rect">
            <a:avLst/>
          </a:prstGeom>
          <a:noFill/>
        </p:spPr>
        <p:txBody>
          <a:bodyPr wrap="square" rtlCol="0">
            <a:spAutoFit/>
          </a:bodyPr>
          <a:lstStyle/>
          <a:p>
            <a:pPr algn="ctr"/>
            <a:r>
              <a:rPr lang="en-US" altLang="zh-CN" sz="2400" b="1" kern="0" dirty="0">
                <a:ea typeface="宋体" panose="02010600030101010101" pitchFamily="2" charset="-122"/>
                <a:cs typeface="Times New Roman" panose="02020603050405020304" pitchFamily="18" charset="0"/>
                <a:sym typeface="+mn-ea"/>
              </a:rPr>
              <a:t>3 </a:t>
            </a:r>
            <a:r>
              <a:rPr lang="zh-CN" altLang="en-US" sz="2400" b="1" kern="0" dirty="0">
                <a:ea typeface="宋体" panose="02010600030101010101" pitchFamily="2" charset="-122"/>
                <a:cs typeface="Times New Roman" panose="02020603050405020304" pitchFamily="18" charset="0"/>
                <a:sym typeface="+mn-ea"/>
              </a:rPr>
              <a:t>中断功能流程图</a:t>
            </a:r>
            <a:endParaRPr sz="2400" b="1" kern="0" dirty="0">
              <a:ea typeface="宋体" panose="02010600030101010101" pitchFamily="2" charset="-122"/>
              <a:cs typeface="Times New Roman" panose="02020603050405020304" pitchFamily="18" charset="0"/>
              <a:sym typeface="+mn-ea"/>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3.4</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中断控制器设计</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4916" y="270827"/>
            <a:ext cx="4905687" cy="6317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1153160"/>
            <a:ext cx="3573145" cy="866140"/>
          </a:xfrm>
          <a:prstGeom prst="rect">
            <a:avLst/>
          </a:prstGeom>
        </p:spPr>
      </p:pic>
      <p:sp>
        <p:nvSpPr>
          <p:cNvPr id="15" name="文本框 14"/>
          <p:cNvSpPr txBox="1"/>
          <p:nvPr/>
        </p:nvSpPr>
        <p:spPr>
          <a:xfrm>
            <a:off x="683260" y="1069975"/>
            <a:ext cx="2785110" cy="829945"/>
          </a:xfrm>
          <a:prstGeom prst="rect">
            <a:avLst/>
          </a:prstGeom>
          <a:noFill/>
        </p:spPr>
        <p:txBody>
          <a:bodyPr wrap="square" rtlCol="0">
            <a:spAutoFit/>
          </a:bodyPr>
          <a:lstStyle/>
          <a:p>
            <a:pPr algn="ctr"/>
            <a:r>
              <a:rPr lang="zh-CN" altLang="en-US" sz="2400" b="1" kern="0" dirty="0">
                <a:ea typeface="宋体" panose="02010600030101010101" pitchFamily="2" charset="-122"/>
                <a:cs typeface="Times New Roman" panose="02020603050405020304" pitchFamily="18" charset="0"/>
                <a:sym typeface="+mn-ea"/>
              </a:rPr>
              <a:t>中断请求信号赋值逻辑示意图</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3.4</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中断控制器设计</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4679" y="130"/>
            <a:ext cx="7763231" cy="65657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867410"/>
            <a:ext cx="3573145" cy="866140"/>
          </a:xfrm>
          <a:prstGeom prst="rect">
            <a:avLst/>
          </a:prstGeom>
        </p:spPr>
      </p:pic>
      <p:sp>
        <p:nvSpPr>
          <p:cNvPr id="15" name="文本框 14"/>
          <p:cNvSpPr txBox="1"/>
          <p:nvPr/>
        </p:nvSpPr>
        <p:spPr>
          <a:xfrm>
            <a:off x="683260" y="1069975"/>
            <a:ext cx="2785110" cy="460375"/>
          </a:xfrm>
          <a:prstGeom prst="rect">
            <a:avLst/>
          </a:prstGeom>
          <a:noFill/>
        </p:spPr>
        <p:txBody>
          <a:bodyPr wrap="square" rtlCol="0">
            <a:spAutoFit/>
          </a:bodyPr>
          <a:lstStyle/>
          <a:p>
            <a:pPr algn="ctr"/>
            <a:r>
              <a:rPr sz="2400" b="1" kern="0" dirty="0">
                <a:ea typeface="宋体" panose="02010600030101010101" pitchFamily="2" charset="-122"/>
                <a:cs typeface="Times New Roman" panose="02020603050405020304" pitchFamily="18" charset="0"/>
                <a:sym typeface="+mn-ea"/>
              </a:rPr>
              <a:t>4 信号赋值逻辑</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3.4</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中断控制器设计</a:t>
            </a:r>
          </a:p>
        </p:txBody>
      </p:sp>
      <p:sp>
        <p:nvSpPr>
          <p:cNvPr id="5" name="文本框 4"/>
          <p:cNvSpPr txBox="1"/>
          <p:nvPr/>
        </p:nvSpPr>
        <p:spPr>
          <a:xfrm>
            <a:off x="683260" y="1686441"/>
            <a:ext cx="11251626" cy="4399915"/>
          </a:xfrm>
          <a:prstGeom prst="rect">
            <a:avLst/>
          </a:prstGeom>
          <a:noFill/>
        </p:spPr>
        <p:txBody>
          <a:bodyPr wrap="square">
            <a:spAutoFit/>
          </a:bodyPr>
          <a:lstStyle/>
          <a:p>
            <a:pPr indent="266700"/>
            <a:r>
              <a:rPr lang="zh-CN" altLang="en-US" sz="2000" b="1" dirty="0">
                <a:effectLst/>
                <a:latin typeface="Times New Roman" panose="02020603050405020304" pitchFamily="18" charset="0"/>
                <a:ea typeface="Times New Roman" panose="02020603050405020304" pitchFamily="18" charset="0"/>
              </a:rPr>
              <a:t>（</a:t>
            </a:r>
            <a:r>
              <a:rPr lang="en-US" altLang="zh-CN" sz="2000" b="1" dirty="0">
                <a:effectLst/>
                <a:latin typeface="Times New Roman" panose="02020603050405020304" pitchFamily="18" charset="0"/>
                <a:ea typeface="Times New Roman" panose="02020603050405020304" pitchFamily="18" charset="0"/>
              </a:rPr>
              <a:t>1</a:t>
            </a:r>
            <a:r>
              <a:rPr lang="zh-CN" altLang="en-US" sz="2000" b="1" dirty="0">
                <a:effectLst/>
                <a:latin typeface="Times New Roman" panose="02020603050405020304" pitchFamily="18" charset="0"/>
                <a:ea typeface="Times New Roman" panose="02020603050405020304" pitchFamily="18" charset="0"/>
              </a:rPr>
              <a:t>）</a:t>
            </a:r>
            <a:r>
              <a:rPr lang="en-US" altLang="zh-CN" sz="2000" b="1" dirty="0">
                <a:effectLst/>
                <a:latin typeface="Times New Roman" panose="02020603050405020304" pitchFamily="18" charset="0"/>
                <a:ea typeface="Times New Roman" panose="02020603050405020304" pitchFamily="18" charset="0"/>
              </a:rPr>
              <a:t>INTDI</a:t>
            </a:r>
            <a:r>
              <a:rPr lang="zh-CN" altLang="en-US" sz="2000" b="1" dirty="0">
                <a:effectLst/>
                <a:latin typeface="Times New Roman" panose="02020603050405020304" pitchFamily="18" charset="0"/>
                <a:ea typeface="Times New Roman" panose="02020603050405020304" pitchFamily="18" charset="0"/>
              </a:rPr>
              <a:t>和</a:t>
            </a:r>
            <a:r>
              <a:rPr lang="en-US" altLang="zh-CN" sz="2000" b="1" dirty="0">
                <a:effectLst/>
                <a:latin typeface="Times New Roman" panose="02020603050405020304" pitchFamily="18" charset="0"/>
                <a:ea typeface="Times New Roman" panose="02020603050405020304" pitchFamily="18" charset="0"/>
              </a:rPr>
              <a:t>INTEN</a:t>
            </a:r>
          </a:p>
          <a:p>
            <a:pPr indent="266700"/>
            <a:r>
              <a:rPr lang="en-US" altLang="zh-CN" sz="2000" b="1" dirty="0">
                <a:latin typeface="Times New Roman" panose="02020603050405020304" pitchFamily="18" charset="0"/>
                <a:ea typeface="Times New Roman" panose="02020603050405020304" pitchFamily="18" charset="0"/>
              </a:rPr>
              <a:t>	</a:t>
            </a:r>
            <a:r>
              <a:rPr lang="zh-CN" altLang="en-US" sz="2000" dirty="0">
                <a:latin typeface="Times New Roman" panose="02020603050405020304" pitchFamily="18" charset="0"/>
                <a:ea typeface="Times New Roman" panose="02020603050405020304" pitchFamily="18" charset="0"/>
              </a:rPr>
              <a:t>分别是禁止中断信号和允许中断信号；分别在关中断节拍和允许中断节拍有效；</a:t>
            </a:r>
            <a:endParaRPr lang="en-US" altLang="zh-CN" sz="2000" dirty="0">
              <a:latin typeface="Times New Roman" panose="02020603050405020304" pitchFamily="18" charset="0"/>
              <a:ea typeface="Times New Roman" panose="02020603050405020304" pitchFamily="18" charset="0"/>
            </a:endParaRPr>
          </a:p>
          <a:p>
            <a:pPr indent="266700"/>
            <a:r>
              <a:rPr lang="zh-CN" altLang="en-US" sz="2000" b="1" dirty="0">
                <a:effectLst/>
                <a:latin typeface="Times New Roman" panose="02020603050405020304" pitchFamily="18" charset="0"/>
                <a:ea typeface="Times New Roman" panose="02020603050405020304" pitchFamily="18" charset="0"/>
              </a:rPr>
              <a:t>（</a:t>
            </a:r>
            <a:r>
              <a:rPr lang="en-US" altLang="zh-CN" sz="2000" b="1" dirty="0">
                <a:effectLst/>
                <a:latin typeface="Times New Roman" panose="02020603050405020304" pitchFamily="18" charset="0"/>
                <a:ea typeface="Times New Roman" panose="02020603050405020304" pitchFamily="18" charset="0"/>
              </a:rPr>
              <a:t>2</a:t>
            </a:r>
            <a:r>
              <a:rPr lang="zh-CN" altLang="en-US" sz="2000" b="1" dirty="0">
                <a:effectLst/>
                <a:latin typeface="Times New Roman" panose="02020603050405020304" pitchFamily="18" charset="0"/>
                <a:ea typeface="Times New Roman" panose="02020603050405020304" pitchFamily="18" charset="0"/>
              </a:rPr>
              <a:t>）</a:t>
            </a:r>
            <a:r>
              <a:rPr lang="en-US" altLang="zh-CN" sz="2000" b="1" dirty="0">
                <a:latin typeface="Times New Roman" panose="02020603050405020304" pitchFamily="18" charset="0"/>
                <a:ea typeface="Times New Roman" panose="02020603050405020304" pitchFamily="18" charset="0"/>
              </a:rPr>
              <a:t>EN_INT</a:t>
            </a:r>
            <a:r>
              <a:rPr lang="zh-CN" altLang="en-US" sz="2000" b="1" dirty="0">
                <a:latin typeface="Times New Roman" panose="02020603050405020304" pitchFamily="18" charset="0"/>
                <a:ea typeface="Times New Roman" panose="02020603050405020304" pitchFamily="18" charset="0"/>
              </a:rPr>
              <a:t>和</a:t>
            </a:r>
            <a:r>
              <a:rPr lang="en-US" altLang="zh-CN" sz="2000" b="1" dirty="0">
                <a:latin typeface="Times New Roman" panose="02020603050405020304" pitchFamily="18" charset="0"/>
                <a:ea typeface="Times New Roman" panose="02020603050405020304" pitchFamily="18" charset="0"/>
              </a:rPr>
              <a:t>INT</a:t>
            </a:r>
          </a:p>
          <a:p>
            <a:pPr indent="266700"/>
            <a:r>
              <a:rPr lang="en-US" altLang="zh-CN" sz="2000" b="1" dirty="0">
                <a:effectLst/>
                <a:latin typeface="Times New Roman" panose="02020603050405020304" pitchFamily="18" charset="0"/>
                <a:ea typeface="Times New Roman" panose="02020603050405020304" pitchFamily="18" charset="0"/>
              </a:rPr>
              <a:t>	</a:t>
            </a:r>
            <a:r>
              <a:rPr lang="en-US" altLang="zh-CN" sz="2000" dirty="0">
                <a:latin typeface="Times New Roman" panose="02020603050405020304" pitchFamily="18" charset="0"/>
                <a:ea typeface="Times New Roman" panose="02020603050405020304" pitchFamily="18" charset="0"/>
              </a:rPr>
              <a:t>EN_INT=1</a:t>
            </a:r>
            <a:r>
              <a:rPr lang="zh-CN" altLang="en-US" sz="2000" dirty="0">
                <a:latin typeface="Times New Roman" panose="02020603050405020304" pitchFamily="18" charset="0"/>
                <a:ea typeface="Times New Roman" panose="02020603050405020304" pitchFamily="18" charset="0"/>
              </a:rPr>
              <a:t>指示允许中断，</a:t>
            </a:r>
            <a:r>
              <a:rPr lang="en-US" altLang="zh-CN" sz="2000" dirty="0">
                <a:latin typeface="Times New Roman" panose="02020603050405020304" pitchFamily="18" charset="0"/>
                <a:ea typeface="Times New Roman" panose="02020603050405020304" pitchFamily="18" charset="0"/>
              </a:rPr>
              <a:t>EN_INT=0</a:t>
            </a:r>
            <a:r>
              <a:rPr lang="zh-CN" altLang="en-US" sz="2000" dirty="0">
                <a:latin typeface="Times New Roman" panose="02020603050405020304" pitchFamily="18" charset="0"/>
                <a:ea typeface="Times New Roman" panose="02020603050405020304" pitchFamily="18" charset="0"/>
              </a:rPr>
              <a:t>指示禁止中断，</a:t>
            </a:r>
            <a:r>
              <a:rPr lang="en-US" altLang="zh-CN" sz="2000" dirty="0">
                <a:latin typeface="Times New Roman" panose="02020603050405020304" pitchFamily="18" charset="0"/>
                <a:ea typeface="Times New Roman" panose="02020603050405020304" pitchFamily="18" charset="0"/>
              </a:rPr>
              <a:t>CPU</a:t>
            </a:r>
            <a:r>
              <a:rPr lang="zh-CN" altLang="en-US" sz="2000" dirty="0">
                <a:latin typeface="Times New Roman" panose="02020603050405020304" pitchFamily="18" charset="0"/>
                <a:ea typeface="Times New Roman" panose="02020603050405020304" pitchFamily="18" charset="0"/>
              </a:rPr>
              <a:t>分别处于正常状态和中断状态。</a:t>
            </a:r>
            <a:r>
              <a:rPr lang="en-US" altLang="zh-CN" sz="2000" dirty="0">
                <a:latin typeface="Times New Roman" panose="02020603050405020304" pitchFamily="18" charset="0"/>
                <a:ea typeface="Times New Roman" panose="02020603050405020304" pitchFamily="18" charset="0"/>
              </a:rPr>
              <a:t>CLR=0</a:t>
            </a:r>
            <a:r>
              <a:rPr lang="zh-CN" altLang="en-US" sz="2000" dirty="0">
                <a:latin typeface="Times New Roman" panose="02020603050405020304" pitchFamily="18" charset="0"/>
                <a:ea typeface="Times New Roman" panose="02020603050405020304" pitchFamily="18" charset="0"/>
              </a:rPr>
              <a:t>即清零后</a:t>
            </a:r>
            <a:r>
              <a:rPr lang="en-US" altLang="zh-CN" sz="2000" dirty="0">
                <a:latin typeface="Times New Roman" panose="02020603050405020304" pitchFamily="18" charset="0"/>
                <a:ea typeface="Times New Roman" panose="02020603050405020304" pitchFamily="18" charset="0"/>
              </a:rPr>
              <a:t>EN_INT=1CPU</a:t>
            </a:r>
            <a:r>
              <a:rPr lang="zh-CN" altLang="en-US" sz="2000" dirty="0">
                <a:latin typeface="Times New Roman" panose="02020603050405020304" pitchFamily="18" charset="0"/>
                <a:ea typeface="Times New Roman" panose="02020603050405020304" pitchFamily="18" charset="0"/>
              </a:rPr>
              <a:t>恢复正常状态。</a:t>
            </a:r>
            <a:r>
              <a:rPr lang="en-US" altLang="zh-CN" sz="2000" dirty="0">
                <a:latin typeface="Times New Roman" panose="02020603050405020304" pitchFamily="18" charset="0"/>
                <a:ea typeface="Times New Roman" panose="02020603050405020304" pitchFamily="18" charset="0"/>
              </a:rPr>
              <a:t>INT</a:t>
            </a:r>
            <a:r>
              <a:rPr lang="zh-CN" altLang="en-US" sz="2000" dirty="0">
                <a:latin typeface="Times New Roman" panose="02020603050405020304" pitchFamily="18" charset="0"/>
                <a:ea typeface="Times New Roman" panose="02020603050405020304" pitchFamily="18" charset="0"/>
              </a:rPr>
              <a:t>指示</a:t>
            </a:r>
            <a:r>
              <a:rPr lang="en-US" altLang="zh-CN" sz="2000" dirty="0">
                <a:latin typeface="Times New Roman" panose="02020603050405020304" pitchFamily="18" charset="0"/>
                <a:ea typeface="Times New Roman" panose="02020603050405020304" pitchFamily="18" charset="0"/>
              </a:rPr>
              <a:t>CPU</a:t>
            </a:r>
            <a:r>
              <a:rPr lang="zh-CN" altLang="en-US" sz="2000" dirty="0">
                <a:latin typeface="Times New Roman" panose="02020603050405020304" pitchFamily="18" charset="0"/>
                <a:ea typeface="Times New Roman" panose="02020603050405020304" pitchFamily="18" charset="0"/>
              </a:rPr>
              <a:t>正常状态下中断发生。</a:t>
            </a:r>
            <a:endParaRPr lang="en-US" altLang="zh-CN" sz="2000" dirty="0">
              <a:latin typeface="Times New Roman" panose="02020603050405020304" pitchFamily="18" charset="0"/>
              <a:ea typeface="Times New Roman" panose="02020603050405020304" pitchFamily="18" charset="0"/>
            </a:endParaRPr>
          </a:p>
          <a:p>
            <a:pPr indent="266700"/>
            <a:endParaRPr lang="en-US" altLang="zh-CN" sz="2000" b="1" dirty="0">
              <a:effectLst/>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a:p>
            <a:pPr indent="266700"/>
            <a:endParaRPr lang="en-US" altLang="zh-CN" sz="2000" b="1" dirty="0">
              <a:effectLst/>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a:p>
            <a:pPr indent="266700"/>
            <a:endParaRPr lang="en-US" altLang="zh-CN" sz="2000" b="1" dirty="0">
              <a:effectLst/>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a:p>
            <a:pPr indent="266700"/>
            <a:endParaRPr lang="en-US" altLang="zh-CN" sz="2000" b="1" dirty="0">
              <a:effectLst/>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p:txBody>
      </p:sp>
      <p:pic>
        <p:nvPicPr>
          <p:cNvPr id="11" name="图片 10"/>
          <p:cNvPicPr>
            <a:picLocks noChangeAspect="1"/>
          </p:cNvPicPr>
          <p:nvPr/>
        </p:nvPicPr>
        <p:blipFill>
          <a:blip r:embed="rId4"/>
          <a:stretch>
            <a:fillRect/>
          </a:stretch>
        </p:blipFill>
        <p:spPr>
          <a:xfrm>
            <a:off x="3047769" y="3518734"/>
            <a:ext cx="6096528" cy="235478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867410"/>
            <a:ext cx="3573145" cy="866140"/>
          </a:xfrm>
          <a:prstGeom prst="rect">
            <a:avLst/>
          </a:prstGeom>
        </p:spPr>
      </p:pic>
      <p:sp>
        <p:nvSpPr>
          <p:cNvPr id="15" name="文本框 14"/>
          <p:cNvSpPr txBox="1"/>
          <p:nvPr/>
        </p:nvSpPr>
        <p:spPr>
          <a:xfrm>
            <a:off x="683260" y="1069975"/>
            <a:ext cx="2785110" cy="460375"/>
          </a:xfrm>
          <a:prstGeom prst="rect">
            <a:avLst/>
          </a:prstGeom>
          <a:noFill/>
        </p:spPr>
        <p:txBody>
          <a:bodyPr wrap="square" rtlCol="0">
            <a:spAutoFit/>
          </a:bodyPr>
          <a:lstStyle/>
          <a:p>
            <a:pPr algn="ctr"/>
            <a:r>
              <a:rPr sz="2400" b="1" kern="0" dirty="0">
                <a:ea typeface="宋体" panose="02010600030101010101" pitchFamily="2" charset="-122"/>
                <a:cs typeface="Times New Roman" panose="02020603050405020304" pitchFamily="18" charset="0"/>
                <a:sym typeface="+mn-ea"/>
              </a:rPr>
              <a:t>4 信号赋值逻辑</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3.4</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中断控制器设计</a:t>
            </a:r>
          </a:p>
        </p:txBody>
      </p:sp>
      <p:sp>
        <p:nvSpPr>
          <p:cNvPr id="2" name="文本框 1"/>
          <p:cNvSpPr txBox="1"/>
          <p:nvPr/>
        </p:nvSpPr>
        <p:spPr>
          <a:xfrm>
            <a:off x="683260" y="1687076"/>
            <a:ext cx="11251626" cy="3169285"/>
          </a:xfrm>
          <a:prstGeom prst="rect">
            <a:avLst/>
          </a:prstGeom>
          <a:noFill/>
        </p:spPr>
        <p:txBody>
          <a:bodyPr wrap="square">
            <a:spAutoFit/>
          </a:bodyPr>
          <a:lstStyle/>
          <a:p>
            <a:pPr indent="266700"/>
            <a:r>
              <a:rPr lang="zh-CN" altLang="en-US" sz="2000" b="1" dirty="0">
                <a:effectLst/>
                <a:latin typeface="Times New Roman" panose="02020603050405020304" pitchFamily="18" charset="0"/>
                <a:ea typeface="Times New Roman" panose="02020603050405020304" pitchFamily="18" charset="0"/>
              </a:rPr>
              <a:t>（</a:t>
            </a:r>
            <a:r>
              <a:rPr lang="en-US" altLang="zh-CN" sz="2000" b="1" dirty="0">
                <a:latin typeface="Times New Roman" panose="02020603050405020304" pitchFamily="18" charset="0"/>
                <a:ea typeface="Times New Roman" panose="02020603050405020304" pitchFamily="18" charset="0"/>
              </a:rPr>
              <a:t>3</a:t>
            </a:r>
            <a:r>
              <a:rPr lang="zh-CN" altLang="en-US" sz="2000" b="1" dirty="0">
                <a:effectLst/>
                <a:latin typeface="Times New Roman" panose="02020603050405020304" pitchFamily="18" charset="0"/>
                <a:ea typeface="Times New Roman" panose="02020603050405020304" pitchFamily="18" charset="0"/>
              </a:rPr>
              <a:t>）</a:t>
            </a:r>
            <a:r>
              <a:rPr lang="en-US" altLang="zh-CN" sz="2000" b="1" dirty="0">
                <a:effectLst/>
                <a:latin typeface="Times New Roman" panose="02020603050405020304" pitchFamily="18" charset="0"/>
                <a:ea typeface="Times New Roman" panose="02020603050405020304" pitchFamily="18" charset="0"/>
              </a:rPr>
              <a:t>ST1</a:t>
            </a:r>
            <a:r>
              <a:rPr lang="zh-CN" altLang="en-US" sz="2000" b="1" dirty="0">
                <a:effectLst/>
                <a:latin typeface="Times New Roman" panose="02020603050405020304" pitchFamily="18" charset="0"/>
                <a:ea typeface="Times New Roman" panose="02020603050405020304" pitchFamily="18" charset="0"/>
              </a:rPr>
              <a:t>和</a:t>
            </a:r>
            <a:r>
              <a:rPr lang="en-US" altLang="zh-CN" sz="2000" b="1" dirty="0">
                <a:effectLst/>
                <a:latin typeface="Times New Roman" panose="02020603050405020304" pitchFamily="18" charset="0"/>
                <a:ea typeface="Times New Roman" panose="02020603050405020304" pitchFamily="18" charset="0"/>
              </a:rPr>
              <a:t>SST1</a:t>
            </a:r>
          </a:p>
          <a:p>
            <a:pPr indent="266700"/>
            <a:r>
              <a:rPr lang="en-US" altLang="zh-CN" sz="2000" b="1" dirty="0">
                <a:latin typeface="Times New Roman" panose="02020603050405020304" pitchFamily="18" charset="0"/>
                <a:ea typeface="Times New Roman" panose="02020603050405020304" pitchFamily="18" charset="0"/>
              </a:rPr>
              <a:t>	</a:t>
            </a:r>
            <a:r>
              <a:rPr lang="en-US" altLang="zh-CN" sz="2000" dirty="0">
                <a:latin typeface="Times New Roman" panose="02020603050405020304" pitchFamily="18" charset="0"/>
                <a:ea typeface="Times New Roman" panose="02020603050405020304" pitchFamily="18" charset="0"/>
              </a:rPr>
              <a:t>SST1</a:t>
            </a:r>
            <a:r>
              <a:rPr lang="zh-CN" altLang="en-US" sz="2000" dirty="0">
                <a:latin typeface="Times New Roman" panose="02020603050405020304" pitchFamily="18" charset="0"/>
                <a:ea typeface="Times New Roman" panose="02020603050405020304" pitchFamily="18" charset="0"/>
              </a:rPr>
              <a:t>可视为中断请求信号；</a:t>
            </a:r>
            <a:r>
              <a:rPr lang="en-US" altLang="zh-CN" sz="2000" dirty="0">
                <a:latin typeface="Times New Roman" panose="02020603050405020304" pitchFamily="18" charset="0"/>
                <a:ea typeface="Times New Roman" panose="02020603050405020304" pitchFamily="18" charset="0"/>
              </a:rPr>
              <a:t>ST1</a:t>
            </a:r>
            <a:r>
              <a:rPr lang="zh-CN" altLang="en-US" sz="2000" dirty="0">
                <a:latin typeface="Times New Roman" panose="02020603050405020304" pitchFamily="18" charset="0"/>
                <a:ea typeface="Times New Roman" panose="02020603050405020304" pitchFamily="18" charset="0"/>
              </a:rPr>
              <a:t>是指示下一拍进入中断前状态。</a:t>
            </a:r>
            <a:endParaRPr lang="en-US" altLang="zh-CN" sz="2000" b="1" dirty="0">
              <a:effectLst/>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a:p>
            <a:pPr indent="266700"/>
            <a:endParaRPr lang="en-US" altLang="zh-CN" sz="2000" b="1" dirty="0">
              <a:effectLst/>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a:p>
            <a:pPr indent="266700"/>
            <a:endParaRPr lang="en-US" altLang="zh-CN" sz="2000" b="1" dirty="0">
              <a:effectLst/>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a:p>
            <a:pPr indent="266700"/>
            <a:endParaRPr lang="en-US" altLang="zh-CN" sz="2000" b="1" dirty="0">
              <a:effectLst/>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a:p>
            <a:pPr indent="266700"/>
            <a:endParaRPr lang="en-US" altLang="zh-CN" sz="2000" b="1" dirty="0">
              <a:latin typeface="Times New Roman" panose="02020603050405020304" pitchFamily="18" charset="0"/>
              <a:ea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2359660" y="2359025"/>
            <a:ext cx="7472680" cy="41630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5" name="文本框 4"/>
          <p:cNvSpPr txBox="1"/>
          <p:nvPr/>
        </p:nvSpPr>
        <p:spPr>
          <a:xfrm>
            <a:off x="0" y="145177"/>
            <a:ext cx="1012054" cy="646331"/>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30489" y="223681"/>
            <a:ext cx="3429000" cy="460375"/>
          </a:xfrm>
          <a:prstGeom prst="rect">
            <a:avLst/>
          </a:prstGeom>
          <a:noFill/>
        </p:spPr>
        <p:txBody>
          <a:bodyPr wrap="square" rtlCol="0">
            <a:spAutoFit/>
          </a:bodyPr>
          <a:lstStyle/>
          <a:p>
            <a:r>
              <a:rPr sz="2400" dirty="0">
                <a:latin typeface="微软雅黑" panose="020B0503020204020204" pitchFamily="34" charset="-122"/>
                <a:ea typeface="微软雅黑" panose="020B0503020204020204" pitchFamily="34" charset="-122"/>
                <a:sym typeface="+mn-ea"/>
              </a:rPr>
              <a:t>任务目标</a:t>
            </a:r>
          </a:p>
        </p:txBody>
      </p:sp>
      <p:sp>
        <p:nvSpPr>
          <p:cNvPr id="3" name="文本框 2"/>
          <p:cNvSpPr txBox="1"/>
          <p:nvPr/>
        </p:nvSpPr>
        <p:spPr>
          <a:xfrm>
            <a:off x="765928" y="1114076"/>
            <a:ext cx="10159738" cy="4076700"/>
          </a:xfrm>
          <a:prstGeom prst="rect">
            <a:avLst/>
          </a:prstGeom>
          <a:noFill/>
        </p:spPr>
        <p:txBody>
          <a:bodyPr wrap="square">
            <a:spAutoFit/>
          </a:bodyPr>
          <a:lstStyle/>
          <a:p>
            <a:pPr>
              <a:lnSpc>
                <a:spcPct val="180000"/>
              </a:lnSpc>
            </a:pPr>
            <a:r>
              <a:rPr lang="zh-CN" altLang="zh-CN" sz="1800" b="1" dirty="0">
                <a:effectLst/>
                <a:latin typeface="Times New Roman" panose="02020603050405020304" pitchFamily="18" charset="0"/>
                <a:ea typeface="宋体" panose="02010600030101010101" pitchFamily="2" charset="-122"/>
              </a:rPr>
              <a:t>题目一：</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Altera CPM7128</a:t>
            </a:r>
            <a:r>
              <a:rPr lang="zh-CN" altLang="zh-CN" sz="1800" dirty="0">
                <a:effectLst/>
                <a:latin typeface="Times New Roman" panose="02020603050405020304" pitchFamily="18" charset="0"/>
                <a:ea typeface="宋体" panose="02010600030101010101" pitchFamily="2" charset="-122"/>
              </a:rPr>
              <a:t>的硬连线控制器设计 按照给定数据格式、指令系统和数据通路，根据所提供的器件要求，自行设计一个基于硬布线控制器的顺序模型处理机</a:t>
            </a:r>
            <a:endParaRPr lang="zh-CN" altLang="zh-CN" sz="1800" dirty="0">
              <a:effectLst/>
              <a:latin typeface="Times New Roman" panose="02020603050405020304" pitchFamily="18" charset="0"/>
              <a:ea typeface="Times New Roman" panose="02020603050405020304" pitchFamily="18" charset="0"/>
            </a:endParaRPr>
          </a:p>
          <a:p>
            <a:pPr>
              <a:lnSpc>
                <a:spcPct val="180000"/>
              </a:lnSpc>
            </a:pPr>
            <a:r>
              <a:rPr lang="zh-CN" altLang="zh-CN" sz="1800" b="1" dirty="0">
                <a:effectLst/>
                <a:latin typeface="Times New Roman" panose="02020603050405020304" pitchFamily="18" charset="0"/>
                <a:ea typeface="宋体" panose="02010600030101010101" pitchFamily="2" charset="-122"/>
              </a:rPr>
              <a:t>基本功能：</a:t>
            </a:r>
            <a:r>
              <a:rPr lang="zh-CN" altLang="zh-CN" sz="1800" dirty="0">
                <a:effectLst/>
                <a:latin typeface="Times New Roman" panose="02020603050405020304" pitchFamily="18" charset="0"/>
                <a:ea typeface="宋体" panose="02010600030101010101" pitchFamily="2" charset="-122"/>
              </a:rPr>
              <a:t>根据设计方案，在</a:t>
            </a:r>
            <a:r>
              <a:rPr lang="en-US" altLang="zh-CN" sz="1800" dirty="0">
                <a:effectLst/>
                <a:latin typeface="Times New Roman" panose="02020603050405020304" pitchFamily="18" charset="0"/>
                <a:ea typeface="宋体" panose="02010600030101010101" pitchFamily="2" charset="-122"/>
              </a:rPr>
              <a:t>TEC-8</a:t>
            </a:r>
            <a:r>
              <a:rPr lang="zh-CN" altLang="zh-CN" sz="1800" dirty="0">
                <a:effectLst/>
                <a:latin typeface="Times New Roman" panose="02020603050405020304" pitchFamily="18" charset="0"/>
                <a:ea typeface="宋体" panose="02010600030101010101" pitchFamily="2" charset="-122"/>
              </a:rPr>
              <a:t>上进行组装、调试运行 </a:t>
            </a:r>
            <a:endParaRPr lang="zh-CN" altLang="zh-CN" sz="1800" dirty="0">
              <a:effectLst/>
              <a:latin typeface="Times New Roman" panose="02020603050405020304" pitchFamily="18" charset="0"/>
              <a:ea typeface="Times New Roman" panose="02020603050405020304" pitchFamily="18" charset="0"/>
            </a:endParaRPr>
          </a:p>
          <a:p>
            <a:pPr>
              <a:lnSpc>
                <a:spcPct val="180000"/>
              </a:lnSpc>
            </a:pPr>
            <a:r>
              <a:rPr lang="zh-CN" altLang="zh-CN" sz="1800" b="1" dirty="0">
                <a:effectLst/>
                <a:latin typeface="Times New Roman" panose="02020603050405020304" pitchFamily="18" charset="0"/>
                <a:ea typeface="宋体" panose="02010600030101010101" pitchFamily="2" charset="-122"/>
              </a:rPr>
              <a:t>附加功能：</a:t>
            </a:r>
            <a:endParaRPr lang="zh-CN" altLang="zh-CN" sz="1800" b="1" dirty="0">
              <a:effectLst/>
              <a:latin typeface="Times New Roman" panose="02020603050405020304" pitchFamily="18" charset="0"/>
              <a:ea typeface="Times New Roman" panose="02020603050405020304" pitchFamily="18" charset="0"/>
            </a:endParaRPr>
          </a:p>
          <a:p>
            <a:pPr>
              <a:lnSpc>
                <a:spcPct val="180000"/>
              </a:lnSpc>
            </a:pPr>
            <a:r>
              <a:rPr lang="en-US" altLang="zh-CN" sz="1800" dirty="0">
                <a:effectLst/>
                <a:latin typeface="宋体" panose="02010600030101010101" pitchFamily="2" charset="-122"/>
                <a:ea typeface="Times New Roman" panose="02020603050405020304" pitchFamily="18" charset="0"/>
              </a:rPr>
              <a:t>a.</a:t>
            </a:r>
            <a:r>
              <a:rPr lang="zh-CN" altLang="zh-CN" sz="1800" dirty="0">
                <a:effectLst/>
                <a:latin typeface="Times New Roman" panose="02020603050405020304" pitchFamily="18" charset="0"/>
                <a:ea typeface="宋体" panose="02010600030101010101" pitchFamily="2" charset="-122"/>
              </a:rPr>
              <a:t>在原指令基础上要求扩指至少三条</a:t>
            </a:r>
            <a:endParaRPr lang="zh-CN" altLang="zh-CN" sz="1800" dirty="0">
              <a:effectLst/>
              <a:latin typeface="Times New Roman" panose="02020603050405020304" pitchFamily="18" charset="0"/>
              <a:ea typeface="Times New Roman" panose="02020603050405020304" pitchFamily="18" charset="0"/>
            </a:endParaRPr>
          </a:p>
          <a:p>
            <a:pPr>
              <a:lnSpc>
                <a:spcPct val="180000"/>
              </a:lnSpc>
            </a:pPr>
            <a:r>
              <a:rPr lang="en-US" altLang="zh-CN" sz="1800" dirty="0">
                <a:effectLst/>
                <a:latin typeface="宋体" panose="02010600030101010101" pitchFamily="2" charset="-122"/>
                <a:ea typeface="Times New Roman" panose="02020603050405020304" pitchFamily="18" charset="0"/>
              </a:rPr>
              <a:t>b.</a:t>
            </a:r>
            <a:r>
              <a:rPr lang="zh-CN" altLang="zh-CN" sz="1800" dirty="0">
                <a:effectLst/>
                <a:latin typeface="Times New Roman" panose="02020603050405020304" pitchFamily="18" charset="0"/>
                <a:ea typeface="宋体" panose="02010600030101010101" pitchFamily="2" charset="-122"/>
              </a:rPr>
              <a:t>修改</a:t>
            </a:r>
            <a:r>
              <a:rPr lang="en-US" altLang="zh-CN" sz="1800" dirty="0">
                <a:effectLst/>
                <a:latin typeface="Times New Roman" panose="02020603050405020304" pitchFamily="18" charset="0"/>
                <a:ea typeface="宋体" panose="02010600030101010101" pitchFamily="2" charset="-122"/>
              </a:rPr>
              <a:t>PC</a:t>
            </a:r>
            <a:r>
              <a:rPr lang="zh-CN" altLang="zh-CN" sz="1800" dirty="0">
                <a:effectLst/>
                <a:latin typeface="Times New Roman" panose="02020603050405020304" pitchFamily="18" charset="0"/>
                <a:ea typeface="宋体" panose="02010600030101010101" pitchFamily="2" charset="-122"/>
              </a:rPr>
              <a:t>指针功能（任意指针）</a:t>
            </a:r>
            <a:endParaRPr lang="zh-CN" altLang="zh-CN" sz="1800" dirty="0">
              <a:effectLst/>
              <a:latin typeface="Times New Roman" panose="02020603050405020304" pitchFamily="18" charset="0"/>
              <a:ea typeface="Times New Roman" panose="02020603050405020304" pitchFamily="18" charset="0"/>
            </a:endParaRPr>
          </a:p>
          <a:p>
            <a:pPr>
              <a:lnSpc>
                <a:spcPct val="180000"/>
              </a:lnSpc>
            </a:pPr>
            <a:r>
              <a:rPr lang="zh-CN" altLang="zh-CN" sz="1800" b="1" dirty="0">
                <a:effectLst/>
                <a:latin typeface="Times New Roman" panose="02020603050405020304" pitchFamily="18" charset="0"/>
                <a:ea typeface="宋体" panose="02010600030101010101" pitchFamily="2" charset="-122"/>
              </a:rPr>
              <a:t>题目二：</a:t>
            </a:r>
            <a:r>
              <a:rPr lang="zh-CN" altLang="zh-CN" sz="1800" dirty="0">
                <a:effectLst/>
                <a:latin typeface="Times New Roman" panose="02020603050405020304" pitchFamily="18" charset="0"/>
                <a:ea typeface="宋体" panose="02010600030101010101" pitchFamily="2" charset="-122"/>
              </a:rPr>
              <a:t>完成流水硬连线控制器的设计根据设计方案，在</a:t>
            </a:r>
            <a:r>
              <a:rPr lang="en-US" altLang="zh-CN" sz="1800" dirty="0">
                <a:effectLst/>
                <a:latin typeface="Times New Roman" panose="02020603050405020304" pitchFamily="18" charset="0"/>
                <a:ea typeface="宋体" panose="02010600030101010101" pitchFamily="2" charset="-122"/>
              </a:rPr>
              <a:t>TEC-8</a:t>
            </a:r>
            <a:r>
              <a:rPr lang="zh-CN" altLang="zh-CN" sz="1800" dirty="0">
                <a:effectLst/>
                <a:latin typeface="Times New Roman" panose="02020603050405020304" pitchFamily="18" charset="0"/>
                <a:ea typeface="宋体" panose="02010600030101010101" pitchFamily="2" charset="-122"/>
              </a:rPr>
              <a:t>上进行组装、调试运行 </a:t>
            </a:r>
            <a:endParaRPr lang="zh-CN" altLang="zh-CN" sz="1800" dirty="0">
              <a:effectLst/>
              <a:latin typeface="Times New Roman" panose="02020603050405020304" pitchFamily="18" charset="0"/>
              <a:ea typeface="Times New Roman" panose="02020603050405020304" pitchFamily="18" charset="0"/>
            </a:endParaRPr>
          </a:p>
          <a:p>
            <a:pPr>
              <a:lnSpc>
                <a:spcPct val="180000"/>
              </a:lnSpc>
            </a:pPr>
            <a:r>
              <a:rPr lang="zh-CN" altLang="zh-CN" sz="1800" b="1" dirty="0">
                <a:effectLst/>
                <a:latin typeface="Times New Roman" panose="02020603050405020304" pitchFamily="18" charset="0"/>
                <a:ea typeface="宋体" panose="02010600030101010101" pitchFamily="2" charset="-122"/>
              </a:rPr>
              <a:t>题目三：</a:t>
            </a:r>
            <a:r>
              <a:rPr lang="zh-CN" altLang="zh-CN" sz="1800" dirty="0">
                <a:effectLst/>
                <a:latin typeface="Times New Roman" panose="02020603050405020304" pitchFamily="18" charset="0"/>
                <a:ea typeface="宋体" panose="02010600030101010101" pitchFamily="2" charset="-122"/>
              </a:rPr>
              <a:t>基于</a:t>
            </a:r>
            <a:r>
              <a:rPr lang="en-US" altLang="zh-CN" sz="1800" dirty="0">
                <a:effectLst/>
                <a:latin typeface="Times New Roman" panose="02020603050405020304" pitchFamily="18" charset="0"/>
                <a:ea typeface="宋体" panose="02010600030101010101" pitchFamily="2" charset="-122"/>
              </a:rPr>
              <a:t>TEC-8</a:t>
            </a:r>
            <a:r>
              <a:rPr lang="zh-CN" altLang="zh-CN" sz="1800" dirty="0">
                <a:effectLst/>
                <a:latin typeface="Times New Roman" panose="02020603050405020304" pitchFamily="18" charset="0"/>
                <a:ea typeface="宋体" panose="02010600030101010101" pitchFamily="2" charset="-122"/>
              </a:rPr>
              <a:t>系统完成中断功能硬连线控制器设计。</a:t>
            </a:r>
            <a:endParaRPr lang="zh-CN" altLang="zh-CN" sz="1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7860" y="991235"/>
            <a:ext cx="3573145" cy="866140"/>
          </a:xfrm>
          <a:prstGeom prst="rect">
            <a:avLst/>
          </a:prstGeom>
        </p:spPr>
      </p:pic>
      <p:sp>
        <p:nvSpPr>
          <p:cNvPr id="15" name="文本框 14"/>
          <p:cNvSpPr txBox="1"/>
          <p:nvPr/>
        </p:nvSpPr>
        <p:spPr>
          <a:xfrm>
            <a:off x="4703445" y="1153795"/>
            <a:ext cx="2785110" cy="460375"/>
          </a:xfrm>
          <a:prstGeom prst="rect">
            <a:avLst/>
          </a:prstGeom>
          <a:noFill/>
        </p:spPr>
        <p:txBody>
          <a:bodyPr wrap="square" rtlCol="0">
            <a:spAutoFit/>
          </a:bodyPr>
          <a:lstStyle/>
          <a:p>
            <a:pPr algn="ctr"/>
            <a:r>
              <a:rPr lang="zh-CN" altLang="en-US" sz="2400" b="1" kern="0" dirty="0">
                <a:ea typeface="宋体" panose="02010600030101010101" pitchFamily="2" charset="-122"/>
                <a:cs typeface="Times New Roman" panose="02020603050405020304" pitchFamily="18" charset="0"/>
                <a:sym typeface="+mn-ea"/>
              </a:rPr>
              <a:t>5 指令改动</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3.4</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中断控制器设计</a:t>
            </a:r>
          </a:p>
        </p:txBody>
      </p:sp>
      <p:sp>
        <p:nvSpPr>
          <p:cNvPr id="3" name="文本框 2"/>
          <p:cNvSpPr txBox="1"/>
          <p:nvPr/>
        </p:nvSpPr>
        <p:spPr>
          <a:xfrm>
            <a:off x="-57150" y="2193290"/>
            <a:ext cx="2933065" cy="368300"/>
          </a:xfrm>
          <a:prstGeom prst="rect">
            <a:avLst/>
          </a:prstGeom>
          <a:noFill/>
        </p:spPr>
        <p:txBody>
          <a:bodyPr wrap="square">
            <a:spAutoFit/>
          </a:bodyPr>
          <a:lstStyle/>
          <a:p>
            <a:pPr indent="266700"/>
            <a:r>
              <a:rPr lang="zh-CN" altLang="en-US" sz="1800" b="1" dirty="0">
                <a:effectLst/>
                <a:latin typeface="Times New Roman" panose="02020603050405020304" pitchFamily="18" charset="0"/>
                <a:ea typeface="Times New Roman" panose="02020603050405020304" pitchFamily="18" charset="0"/>
              </a:rPr>
              <a:t>（</a:t>
            </a:r>
            <a:r>
              <a:rPr lang="en-US" altLang="zh-CN" sz="1800" b="1" dirty="0">
                <a:effectLst/>
                <a:latin typeface="Times New Roman" panose="02020603050405020304" pitchFamily="18" charset="0"/>
                <a:ea typeface="Times New Roman" panose="02020603050405020304" pitchFamily="18" charset="0"/>
              </a:rPr>
              <a:t>1</a:t>
            </a:r>
            <a:r>
              <a:rPr lang="zh-CN" altLang="en-US" sz="1800" b="1" dirty="0">
                <a:effectLst/>
                <a:latin typeface="Times New Roman" panose="02020603050405020304" pitchFamily="18" charset="0"/>
                <a:ea typeface="Times New Roman" panose="02020603050405020304" pitchFamily="18" charset="0"/>
              </a:rPr>
              <a:t>）</a:t>
            </a:r>
            <a:r>
              <a:rPr lang="en-US" altLang="zh-CN" b="1" dirty="0">
                <a:latin typeface="Times New Roman" panose="02020603050405020304" pitchFamily="18" charset="0"/>
                <a:ea typeface="Times New Roman" panose="02020603050405020304" pitchFamily="18" charset="0"/>
              </a:rPr>
              <a:t>PCINC</a:t>
            </a:r>
            <a:r>
              <a:rPr lang="zh-CN" altLang="en-US" b="1" dirty="0">
                <a:latin typeface="Times New Roman" panose="02020603050405020304" pitchFamily="18" charset="0"/>
                <a:ea typeface="Times New Roman" panose="02020603050405020304" pitchFamily="18" charset="0"/>
              </a:rPr>
              <a:t>同步</a:t>
            </a:r>
            <a:r>
              <a:rPr lang="en-US" altLang="zh-CN" b="1" dirty="0">
                <a:latin typeface="Times New Roman" panose="02020603050405020304" pitchFamily="18" charset="0"/>
                <a:ea typeface="Times New Roman" panose="02020603050405020304" pitchFamily="18" charset="0"/>
              </a:rPr>
              <a:t>R3</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482" y="2978893"/>
            <a:ext cx="2468023" cy="2358675"/>
          </a:xfrm>
          <a:prstGeom prst="rect">
            <a:avLst/>
          </a:prstGeom>
          <a:noFill/>
          <a:ln>
            <a:noFill/>
          </a:ln>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7199" y="2978925"/>
            <a:ext cx="1570177" cy="2358675"/>
          </a:xfrm>
          <a:prstGeom prst="rect">
            <a:avLst/>
          </a:prstGeom>
          <a:noFill/>
          <a:ln>
            <a:noFill/>
          </a:ln>
        </p:spPr>
      </p:pic>
      <p:sp>
        <p:nvSpPr>
          <p:cNvPr id="11" name="文本框 10"/>
          <p:cNvSpPr txBox="1"/>
          <p:nvPr/>
        </p:nvSpPr>
        <p:spPr>
          <a:xfrm>
            <a:off x="2411095" y="2207895"/>
            <a:ext cx="2562225" cy="368300"/>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sym typeface="+mn-ea"/>
              </a:rPr>
              <a:t>（</a:t>
            </a:r>
            <a:r>
              <a:rPr lang="en-US" altLang="zh-CN" b="1" dirty="0">
                <a:latin typeface="Times New Roman" panose="02020603050405020304" pitchFamily="18" charset="0"/>
                <a:ea typeface="Times New Roman" panose="02020603050405020304" pitchFamily="18" charset="0"/>
                <a:sym typeface="+mn-ea"/>
              </a:rPr>
              <a:t>2</a:t>
            </a:r>
            <a:r>
              <a:rPr lang="zh-CN" altLang="en-US" b="1" dirty="0">
                <a:latin typeface="Times New Roman" panose="02020603050405020304" pitchFamily="18" charset="0"/>
                <a:ea typeface="宋体" panose="02010600030101010101" pitchFamily="2" charset="-122"/>
                <a:sym typeface="+mn-ea"/>
              </a:rPr>
              <a:t>）</a:t>
            </a:r>
            <a:r>
              <a:rPr lang="en-US" altLang="zh-CN" b="1" dirty="0">
                <a:latin typeface="Times New Roman" panose="02020603050405020304" pitchFamily="18" charset="0"/>
                <a:ea typeface="Times New Roman" panose="02020603050405020304" pitchFamily="18" charset="0"/>
                <a:sym typeface="+mn-ea"/>
              </a:rPr>
              <a:t>LPC</a:t>
            </a:r>
            <a:r>
              <a:rPr lang="zh-CN" altLang="en-US" b="1" dirty="0">
                <a:latin typeface="Times New Roman" panose="02020603050405020304" pitchFamily="18" charset="0"/>
                <a:ea typeface="Times New Roman" panose="02020603050405020304" pitchFamily="18" charset="0"/>
                <a:sym typeface="+mn-ea"/>
              </a:rPr>
              <a:t>同步</a:t>
            </a:r>
            <a:r>
              <a:rPr lang="en-US" altLang="zh-CN" b="1" dirty="0">
                <a:latin typeface="Times New Roman" panose="02020603050405020304" pitchFamily="18" charset="0"/>
                <a:ea typeface="Times New Roman" panose="02020603050405020304" pitchFamily="18" charset="0"/>
                <a:sym typeface="+mn-ea"/>
              </a:rPr>
              <a:t>LD R3</a:t>
            </a:r>
            <a:endParaRPr lang="zh-CN" altLang="en-US"/>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0" y="2210614"/>
            <a:ext cx="6311215" cy="1667223"/>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8640" y="3169920"/>
            <a:ext cx="6440805" cy="1797685"/>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26055" y="4312362"/>
            <a:ext cx="2939789" cy="1667223"/>
          </a:xfrm>
          <a:prstGeom prst="rect">
            <a:avLst/>
          </a:prstGeom>
          <a:noFill/>
          <a:ln>
            <a:noFill/>
          </a:ln>
        </p:spPr>
      </p:pic>
      <p:sp>
        <p:nvSpPr>
          <p:cNvPr id="17" name="文本框 16"/>
          <p:cNvSpPr txBox="1"/>
          <p:nvPr/>
        </p:nvSpPr>
        <p:spPr>
          <a:xfrm>
            <a:off x="4740910" y="2057400"/>
            <a:ext cx="3873500" cy="1974215"/>
          </a:xfrm>
          <a:prstGeom prst="rect">
            <a:avLst/>
          </a:prstGeom>
          <a:noFill/>
        </p:spPr>
        <p:txBody>
          <a:bodyPr wrap="square" rtlCol="0">
            <a:spAutoFit/>
          </a:bodyPr>
          <a:lstStyle/>
          <a:p>
            <a:pPr indent="266700">
              <a:lnSpc>
                <a:spcPct val="130000"/>
              </a:lnSpc>
            </a:pPr>
            <a:r>
              <a:rPr lang="zh-CN" altLang="en-US" b="1" dirty="0">
                <a:effectLst/>
                <a:latin typeface="Times New Roman" panose="02020603050405020304" pitchFamily="18" charset="0"/>
                <a:ea typeface="Times New Roman" panose="02020603050405020304" pitchFamily="18" charset="0"/>
                <a:sym typeface="+mn-ea"/>
              </a:rPr>
              <a:t>（</a:t>
            </a:r>
            <a:r>
              <a:rPr lang="en-US" altLang="zh-CN" b="1" dirty="0">
                <a:latin typeface="Times New Roman" panose="02020603050405020304" pitchFamily="18" charset="0"/>
                <a:ea typeface="Times New Roman" panose="02020603050405020304" pitchFamily="18" charset="0"/>
                <a:sym typeface="+mn-ea"/>
              </a:rPr>
              <a:t>3</a:t>
            </a:r>
            <a:r>
              <a:rPr lang="zh-CN" altLang="en-US" b="1" dirty="0">
                <a:effectLst/>
                <a:latin typeface="Times New Roman" panose="02020603050405020304" pitchFamily="18" charset="0"/>
                <a:ea typeface="Times New Roman" panose="02020603050405020304" pitchFamily="18" charset="0"/>
                <a:sym typeface="+mn-ea"/>
              </a:rPr>
              <a:t>）</a:t>
            </a:r>
            <a:r>
              <a:rPr lang="en-US" altLang="zh-CN" b="1" dirty="0">
                <a:latin typeface="Times New Roman" panose="02020603050405020304" pitchFamily="18" charset="0"/>
                <a:ea typeface="Times New Roman" panose="02020603050405020304" pitchFamily="18" charset="0"/>
                <a:sym typeface="+mn-ea"/>
              </a:rPr>
              <a:t>JMP</a:t>
            </a:r>
            <a:r>
              <a:rPr lang="zh-CN" altLang="en-US" b="1" dirty="0">
                <a:latin typeface="Times New Roman" panose="02020603050405020304" pitchFamily="18" charset="0"/>
                <a:ea typeface="Times New Roman" panose="02020603050405020304" pitchFamily="18" charset="0"/>
                <a:sym typeface="+mn-ea"/>
              </a:rPr>
              <a:t>同步</a:t>
            </a:r>
            <a:r>
              <a:rPr lang="en-US" altLang="zh-CN" b="1" dirty="0">
                <a:latin typeface="Times New Roman" panose="02020603050405020304" pitchFamily="18" charset="0"/>
                <a:ea typeface="Times New Roman" panose="02020603050405020304" pitchFamily="18" charset="0"/>
                <a:sym typeface="+mn-ea"/>
              </a:rPr>
              <a:t>R3</a:t>
            </a:r>
            <a:endParaRPr lang="en-US" altLang="zh-CN" b="1" dirty="0">
              <a:latin typeface="Times New Roman" panose="02020603050405020304" pitchFamily="18" charset="0"/>
              <a:ea typeface="Times New Roman" panose="02020603050405020304" pitchFamily="18" charset="0"/>
            </a:endParaRPr>
          </a:p>
          <a:p>
            <a:pPr indent="266700">
              <a:lnSpc>
                <a:spcPct val="150000"/>
              </a:lnSpc>
            </a:pPr>
            <a:r>
              <a:rPr lang="en-US" altLang="zh-CN" dirty="0">
                <a:latin typeface="Times New Roman" panose="02020603050405020304" pitchFamily="18" charset="0"/>
                <a:ea typeface="Times New Roman" panose="02020603050405020304" pitchFamily="18" charset="0"/>
                <a:sym typeface="+mn-ea"/>
              </a:rPr>
              <a:t>1.   </a:t>
            </a:r>
            <a:r>
              <a:rPr lang="zh-CN" altLang="en-US" dirty="0">
                <a:latin typeface="Times New Roman" panose="02020603050405020304" pitchFamily="18" charset="0"/>
                <a:ea typeface="Times New Roman" panose="02020603050405020304" pitchFamily="18" charset="0"/>
                <a:sym typeface="+mn-ea"/>
              </a:rPr>
              <a:t>指令格式变化</a:t>
            </a:r>
            <a:r>
              <a:rPr lang="en-US" altLang="zh-CN" dirty="0">
                <a:latin typeface="Times New Roman" panose="02020603050405020304" pitchFamily="18" charset="0"/>
                <a:ea typeface="Times New Roman" panose="02020603050405020304" pitchFamily="18" charset="0"/>
                <a:sym typeface="+mn-ea"/>
              </a:rPr>
              <a:t>123</a:t>
            </a:r>
            <a:endParaRPr lang="en-US" altLang="zh-CN" dirty="0">
              <a:latin typeface="Times New Roman" panose="02020603050405020304" pitchFamily="18" charset="0"/>
              <a:ea typeface="Times New Roman" panose="02020603050405020304" pitchFamily="18" charset="0"/>
            </a:endParaRPr>
          </a:p>
          <a:p>
            <a:pPr indent="266700">
              <a:lnSpc>
                <a:spcPct val="150000"/>
              </a:lnSpc>
            </a:pPr>
            <a:endParaRPr lang="en-US" altLang="zh-CN" dirty="0">
              <a:latin typeface="Times New Roman" panose="02020603050405020304" pitchFamily="18" charset="0"/>
              <a:ea typeface="Times New Roman" panose="02020603050405020304" pitchFamily="18" charset="0"/>
              <a:sym typeface="+mn-ea"/>
            </a:endParaRPr>
          </a:p>
          <a:p>
            <a:pPr indent="266700">
              <a:lnSpc>
                <a:spcPct val="150000"/>
              </a:lnSpc>
            </a:pPr>
            <a:r>
              <a:rPr lang="en-US" altLang="zh-CN" dirty="0">
                <a:latin typeface="Times New Roman" panose="02020603050405020304" pitchFamily="18" charset="0"/>
                <a:ea typeface="Times New Roman" panose="02020603050405020304" pitchFamily="18" charset="0"/>
                <a:sym typeface="+mn-ea"/>
              </a:rPr>
              <a:t>2.  ALU</a:t>
            </a:r>
            <a:r>
              <a:rPr lang="zh-CN" altLang="en-US" dirty="0">
                <a:latin typeface="Times New Roman" panose="02020603050405020304" pitchFamily="18" charset="0"/>
                <a:ea typeface="Times New Roman" panose="02020603050405020304" pitchFamily="18" charset="0"/>
                <a:sym typeface="+mn-ea"/>
              </a:rPr>
              <a:t>选择模式改变</a:t>
            </a:r>
            <a:endParaRPr lang="en-US" altLang="zh-CN" dirty="0">
              <a:latin typeface="Times New Roman" panose="02020603050405020304" pitchFamily="18" charset="0"/>
              <a:ea typeface="Times New Roman" panose="02020603050405020304" pitchFamily="18" charset="0"/>
            </a:endParaRPr>
          </a:p>
          <a:p>
            <a:endParaRPr lang="zh-CN" altLang="en-US"/>
          </a:p>
        </p:txBody>
      </p:sp>
      <p:sp>
        <p:nvSpPr>
          <p:cNvPr id="19" name="文本框 18"/>
          <p:cNvSpPr txBox="1"/>
          <p:nvPr/>
        </p:nvSpPr>
        <p:spPr>
          <a:xfrm>
            <a:off x="10053955" y="2210435"/>
            <a:ext cx="2138045" cy="368300"/>
          </a:xfrm>
          <a:prstGeom prst="rect">
            <a:avLst/>
          </a:prstGeom>
          <a:noFill/>
        </p:spPr>
        <p:txBody>
          <a:bodyPr wrap="square" rtlCol="0">
            <a:spAutoFit/>
          </a:bodyPr>
          <a:lstStyle/>
          <a:p>
            <a:r>
              <a:rPr lang="zh-CN" altLang="en-US" b="1" dirty="0">
                <a:latin typeface="Times New Roman" panose="02020603050405020304" pitchFamily="18" charset="0"/>
                <a:ea typeface="Times New Roman" panose="02020603050405020304" pitchFamily="18" charset="0"/>
                <a:sym typeface="+mn-ea"/>
              </a:rPr>
              <a:t>（</a:t>
            </a:r>
            <a:r>
              <a:rPr lang="en-US" altLang="zh-CN" b="1" dirty="0">
                <a:latin typeface="Times New Roman" panose="02020603050405020304" pitchFamily="18" charset="0"/>
                <a:ea typeface="Times New Roman" panose="02020603050405020304" pitchFamily="18" charset="0"/>
                <a:sym typeface="+mn-ea"/>
              </a:rPr>
              <a:t>5</a:t>
            </a:r>
            <a:r>
              <a:rPr lang="zh-CN" altLang="en-US" b="1" dirty="0">
                <a:latin typeface="Times New Roman" panose="02020603050405020304" pitchFamily="18" charset="0"/>
                <a:ea typeface="Times New Roman" panose="02020603050405020304" pitchFamily="18" charset="0"/>
                <a:sym typeface="+mn-ea"/>
              </a:rPr>
              <a:t>）</a:t>
            </a:r>
            <a:r>
              <a:rPr lang="en-US" altLang="zh-CN" b="1" dirty="0">
                <a:latin typeface="Times New Roman" panose="02020603050405020304" pitchFamily="18" charset="0"/>
                <a:ea typeface="Times New Roman" panose="02020603050405020304" pitchFamily="18" charset="0"/>
                <a:sym typeface="+mn-ea"/>
              </a:rPr>
              <a:t>IRET</a:t>
            </a:r>
            <a:r>
              <a:rPr lang="zh-CN" altLang="en-US" b="1" dirty="0">
                <a:latin typeface="Times New Roman" panose="02020603050405020304" pitchFamily="18" charset="0"/>
                <a:ea typeface="Times New Roman" panose="02020603050405020304" pitchFamily="18" charset="0"/>
                <a:sym typeface="+mn-ea"/>
              </a:rPr>
              <a:t>指令</a:t>
            </a:r>
            <a:endParaRPr lang="zh-CN" altLang="en-US"/>
          </a:p>
        </p:txBody>
      </p:sp>
      <p:sp>
        <p:nvSpPr>
          <p:cNvPr id="20" name="文本框 19"/>
          <p:cNvSpPr txBox="1"/>
          <p:nvPr/>
        </p:nvSpPr>
        <p:spPr>
          <a:xfrm>
            <a:off x="8176260" y="2245995"/>
            <a:ext cx="1727200" cy="2721610"/>
          </a:xfrm>
          <a:prstGeom prst="rect">
            <a:avLst/>
          </a:prstGeom>
          <a:noFill/>
        </p:spPr>
        <p:txBody>
          <a:bodyPr wrap="square" rtlCol="0">
            <a:spAutoFit/>
          </a:bodyPr>
          <a:lstStyle/>
          <a:p>
            <a:r>
              <a:rPr lang="zh-CN" altLang="en-US" b="1"/>
              <a:t>（4）舍弃指令</a:t>
            </a:r>
            <a:r>
              <a:rPr lang="zh-CN" altLang="en-US"/>
              <a:t> </a:t>
            </a:r>
          </a:p>
          <a:p>
            <a:pPr algn="ctr">
              <a:lnSpc>
                <a:spcPct val="170000"/>
              </a:lnSpc>
            </a:pPr>
            <a:r>
              <a:rPr lang="zh-CN" altLang="en-US" b="1"/>
              <a:t>JC和JZ</a:t>
            </a:r>
          </a:p>
          <a:p>
            <a:pPr>
              <a:lnSpc>
                <a:spcPct val="170000"/>
              </a:lnSpc>
            </a:pPr>
            <a:r>
              <a:rPr lang="zh-CN" altLang="en-US"/>
              <a:t>理论可行，</a:t>
            </a:r>
          </a:p>
          <a:p>
            <a:pPr>
              <a:lnSpc>
                <a:spcPct val="170000"/>
              </a:lnSpc>
            </a:pPr>
            <a:r>
              <a:rPr lang="zh-CN" altLang="en-US"/>
              <a:t>过于复杂所需节拍数过多暂搁置。</a:t>
            </a:r>
          </a:p>
        </p:txBody>
      </p:sp>
      <p:pic>
        <p:nvPicPr>
          <p:cNvPr id="21" name="图片 20"/>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16440" y="2973871"/>
            <a:ext cx="2422489" cy="2819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1153160"/>
            <a:ext cx="3573145" cy="866140"/>
          </a:xfrm>
          <a:prstGeom prst="rect">
            <a:avLst/>
          </a:prstGeom>
        </p:spPr>
      </p:pic>
      <p:sp>
        <p:nvSpPr>
          <p:cNvPr id="15" name="文本框 14"/>
          <p:cNvSpPr txBox="1"/>
          <p:nvPr/>
        </p:nvSpPr>
        <p:spPr>
          <a:xfrm>
            <a:off x="725805" y="1238885"/>
            <a:ext cx="2785110" cy="460375"/>
          </a:xfrm>
          <a:prstGeom prst="rect">
            <a:avLst/>
          </a:prstGeom>
          <a:noFill/>
        </p:spPr>
        <p:txBody>
          <a:bodyPr wrap="square" rtlCol="0">
            <a:spAutoFit/>
          </a:bodyPr>
          <a:lstStyle/>
          <a:p>
            <a:pPr algn="ctr"/>
            <a:r>
              <a:rPr lang="zh-CN" altLang="en-US" sz="2400" b="1" kern="0" dirty="0">
                <a:ea typeface="宋体" panose="02010600030101010101" pitchFamily="2" charset="-122"/>
                <a:cs typeface="Times New Roman" panose="02020603050405020304" pitchFamily="18" charset="0"/>
                <a:sym typeface="+mn-ea"/>
              </a:rPr>
              <a:t>演示流程</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3.4</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 中断控制器设计</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246" y="223837"/>
            <a:ext cx="4905687" cy="63178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3382" y="183109"/>
            <a:ext cx="1858998" cy="2056541"/>
          </a:xfrm>
          <a:prstGeom prst="rect">
            <a:avLst/>
          </a:prstGeom>
        </p:spPr>
      </p:pic>
      <p:sp>
        <p:nvSpPr>
          <p:cNvPr id="7" name="文本框 6"/>
          <p:cNvSpPr txBox="1"/>
          <p:nvPr/>
        </p:nvSpPr>
        <p:spPr>
          <a:xfrm>
            <a:off x="5974433" y="657381"/>
            <a:ext cx="1652954" cy="1106805"/>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3.5</a:t>
            </a:r>
          </a:p>
        </p:txBody>
      </p:sp>
      <p:sp>
        <p:nvSpPr>
          <p:cNvPr id="9" name="文本框 8"/>
          <p:cNvSpPr txBox="1"/>
          <p:nvPr/>
        </p:nvSpPr>
        <p:spPr>
          <a:xfrm>
            <a:off x="5974715" y="3093085"/>
            <a:ext cx="5005070" cy="1014730"/>
          </a:xfrm>
          <a:prstGeom prst="rect">
            <a:avLst/>
          </a:prstGeom>
          <a:noFill/>
        </p:spPr>
        <p:txBody>
          <a:bodyPr wrap="square" rtlCol="0">
            <a:spAutoFit/>
          </a:bodyPr>
          <a:lstStyle/>
          <a:p>
            <a:r>
              <a:rPr lang="zh-CN" altLang="en-US" sz="6000" b="1" dirty="0">
                <a:sym typeface="+mn-ea"/>
              </a:rPr>
              <a:t>演示测试程序</a:t>
            </a:r>
            <a:endParaRPr lang="zh-CN" altLang="en-US" sz="6000" b="1" dirty="0">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90" y="-211348"/>
            <a:ext cx="5455920" cy="546506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420" y="279461"/>
            <a:ext cx="6711026" cy="575735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264760" y="4581568"/>
            <a:ext cx="3964319" cy="1015663"/>
          </a:xfrm>
          <a:prstGeom prst="rect">
            <a:avLst/>
          </a:prstGeom>
          <a:noFill/>
        </p:spPr>
        <p:txBody>
          <a:bodyPr wrap="square" rtlCol="0">
            <a:spAutoFit/>
          </a:bodyPr>
          <a:lstStyle/>
          <a:p>
            <a:r>
              <a:rPr lang="zh-CN" altLang="en-US" sz="6000" dirty="0">
                <a:latin typeface="微软雅黑" panose="020B0503020204020204" pitchFamily="34" charset="-122"/>
                <a:ea typeface="微软雅黑" panose="020B0503020204020204" pitchFamily="34" charset="-122"/>
              </a:rPr>
              <a:t>感谢聆听</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custDataLst>
              <p:tags r:id="rId1"/>
            </p:custDataLst>
            <p:extLst>
              <p:ext uri="{D42A27DB-BD31-4B8C-83A1-F6EECF244321}">
                <p14:modId xmlns:p14="http://schemas.microsoft.com/office/powerpoint/2010/main" val="2483510515"/>
              </p:ext>
            </p:extLst>
          </p:nvPr>
        </p:nvGraphicFramePr>
        <p:xfrm>
          <a:off x="1508760" y="1816100"/>
          <a:ext cx="9512300" cy="4069715"/>
        </p:xfrm>
        <a:graphic>
          <a:graphicData uri="http://schemas.openxmlformats.org/drawingml/2006/table">
            <a:tbl>
              <a:tblPr firstRow="1" firstCol="1" bandRow="1">
                <a:tableStyleId>{5C22544A-7EE6-4342-B048-85BDC9FD1C3A}</a:tableStyleId>
              </a:tblPr>
              <a:tblGrid>
                <a:gridCol w="1563370">
                  <a:extLst>
                    <a:ext uri="{9D8B030D-6E8A-4147-A177-3AD203B41FA5}">
                      <a16:colId xmlns:a16="http://schemas.microsoft.com/office/drawing/2014/main" val="20000"/>
                    </a:ext>
                  </a:extLst>
                </a:gridCol>
                <a:gridCol w="7948930">
                  <a:extLst>
                    <a:ext uri="{9D8B030D-6E8A-4147-A177-3AD203B41FA5}">
                      <a16:colId xmlns:a16="http://schemas.microsoft.com/office/drawing/2014/main" val="20001"/>
                    </a:ext>
                  </a:extLst>
                </a:gridCol>
              </a:tblGrid>
              <a:tr h="681355">
                <a:tc>
                  <a:txBody>
                    <a:bodyPr/>
                    <a:lstStyle/>
                    <a:p>
                      <a:pPr algn="ctr">
                        <a:lnSpc>
                          <a:spcPct val="140000"/>
                        </a:lnSpc>
                        <a:buNone/>
                      </a:pPr>
                      <a:endParaRPr lang="zh-CN" altLang="en-US" sz="1800" kern="100">
                        <a:effectLst/>
                        <a:latin typeface="Times New Roman" panose="02020603050405020304" pitchFamily="18" charset="0"/>
                        <a:ea typeface="Times New Roman" panose="02020603050405020304" pitchFamily="18" charset="0"/>
                      </a:endParaRPr>
                    </a:p>
                    <a:p>
                      <a:pPr algn="ctr">
                        <a:lnSpc>
                          <a:spcPct val="140000"/>
                        </a:lnSpc>
                        <a:buNone/>
                      </a:pPr>
                      <a:r>
                        <a:rPr lang="zh-CN" altLang="en-US" sz="1800" kern="100">
                          <a:effectLst/>
                          <a:latin typeface="Times New Roman" panose="02020603050405020304" pitchFamily="18" charset="0"/>
                          <a:ea typeface="Times New Roman" panose="02020603050405020304" pitchFamily="18" charset="0"/>
                        </a:rPr>
                        <a:t>姓名</a:t>
                      </a:r>
                    </a:p>
                  </a:txBody>
                  <a:tcPr marL="68580" marR="68580" marT="0" marB="0"/>
                </a:tc>
                <a:tc>
                  <a:txBody>
                    <a:bodyPr/>
                    <a:lstStyle/>
                    <a:p>
                      <a:pPr algn="ctr">
                        <a:lnSpc>
                          <a:spcPct val="140000"/>
                        </a:lnSpc>
                        <a:buClrTx/>
                        <a:buSzTx/>
                        <a:buFontTx/>
                        <a:buNone/>
                      </a:pPr>
                      <a:r>
                        <a:rPr lang="zh-CN" altLang="en-US" sz="1800" kern="100">
                          <a:effectLst/>
                          <a:latin typeface="Times New Roman" panose="02020603050405020304" pitchFamily="18" charset="0"/>
                          <a:ea typeface="Times New Roman" panose="02020603050405020304" pitchFamily="18" charset="0"/>
                        </a:rPr>
                        <a:t>完成任务</a:t>
                      </a:r>
                    </a:p>
                  </a:txBody>
                  <a:tcPr marL="68580" marR="68580" marT="0" marB="0"/>
                </a:tc>
                <a:extLst>
                  <a:ext uri="{0D108BD9-81ED-4DB2-BD59-A6C34878D82A}">
                    <a16:rowId xmlns:a16="http://schemas.microsoft.com/office/drawing/2014/main" val="10000"/>
                  </a:ext>
                </a:extLst>
              </a:tr>
              <a:tr h="681355">
                <a:tc>
                  <a:txBody>
                    <a:bodyPr/>
                    <a:lstStyle/>
                    <a:p>
                      <a:pPr algn="ctr">
                        <a:lnSpc>
                          <a:spcPct val="140000"/>
                        </a:lnSpc>
                      </a:pPr>
                      <a:r>
                        <a:rPr lang="zh-CN" sz="1800" kern="100" dirty="0">
                          <a:effectLst/>
                        </a:rPr>
                        <a:t>刘梓航</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40000"/>
                        </a:lnSpc>
                      </a:pPr>
                      <a:r>
                        <a:rPr lang="zh-CN" sz="1800" kern="100" dirty="0">
                          <a:effectLst/>
                        </a:rPr>
                        <a:t>流水硬连线控制器代码设计和</a:t>
                      </a:r>
                      <a:r>
                        <a:rPr lang="en-US" altLang="zh-CN" sz="1800" kern="100" dirty="0">
                          <a:effectLst/>
                        </a:rPr>
                        <a:t>TEC-8</a:t>
                      </a:r>
                      <a:r>
                        <a:rPr lang="zh-CN" sz="1800" kern="100" dirty="0">
                          <a:effectLst/>
                        </a:rPr>
                        <a:t>调试，测试程序调试运行，实验报告编写</a:t>
                      </a:r>
                      <a:r>
                        <a:rPr lang="zh-CN" sz="1800" kern="100" dirty="0">
                          <a:effectLst/>
                          <a:sym typeface="+mn-ea"/>
                        </a:rPr>
                        <a:t>，调试日志整合</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81355">
                <a:tc>
                  <a:txBody>
                    <a:bodyPr/>
                    <a:lstStyle/>
                    <a:p>
                      <a:pPr algn="ctr">
                        <a:lnSpc>
                          <a:spcPct val="140000"/>
                        </a:lnSpc>
                      </a:pPr>
                      <a:r>
                        <a:rPr lang="zh-CN" sz="1800" kern="100">
                          <a:effectLst/>
                        </a:rPr>
                        <a:t>马天驰</a:t>
                      </a:r>
                      <a:endParaRPr lang="zh-CN" sz="18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40000"/>
                        </a:lnSpc>
                      </a:pPr>
                      <a:r>
                        <a:rPr lang="zh-CN" sz="1800" kern="100" dirty="0">
                          <a:effectLst/>
                        </a:rPr>
                        <a:t>顺序硬连线控制器代码设计和</a:t>
                      </a:r>
                      <a:r>
                        <a:rPr lang="en-US" altLang="zh-CN" sz="1800" kern="100" dirty="0">
                          <a:effectLst/>
                          <a:sym typeface="+mn-ea"/>
                        </a:rPr>
                        <a:t>TEC-8</a:t>
                      </a:r>
                      <a:r>
                        <a:rPr lang="zh-CN" sz="1800" kern="100" dirty="0">
                          <a:effectLst/>
                        </a:rPr>
                        <a:t>调试，测试程序调试运行，实验报告编写</a:t>
                      </a:r>
                      <a:r>
                        <a:rPr lang="zh-CN" sz="1800" kern="100" dirty="0">
                          <a:effectLst/>
                          <a:sym typeface="+mn-ea"/>
                        </a:rPr>
                        <a:t>，调试日志整合</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150620">
                <a:tc>
                  <a:txBody>
                    <a:bodyPr/>
                    <a:lstStyle/>
                    <a:p>
                      <a:pPr algn="ctr">
                        <a:lnSpc>
                          <a:spcPct val="140000"/>
                        </a:lnSpc>
                      </a:pPr>
                      <a:r>
                        <a:rPr lang="zh-CN" sz="1800" kern="100">
                          <a:effectLst/>
                        </a:rPr>
                        <a:t>唐子钰</a:t>
                      </a:r>
                      <a:endParaRPr lang="zh-CN" sz="18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40000"/>
                        </a:lnSpc>
                      </a:pPr>
                      <a:r>
                        <a:rPr lang="zh-CN" sz="1800" kern="100" dirty="0">
                          <a:effectLst/>
                        </a:rPr>
                        <a:t>主要负责控制器模型设计、中断流程图设计、译码表绘制、顺序中断源代码编写、组装调试、设备测试；负责实验</a:t>
                      </a:r>
                      <a:r>
                        <a:rPr lang="zh-CN" altLang="en-US" sz="1800" kern="100" dirty="0">
                          <a:effectLst/>
                        </a:rPr>
                        <a:t>报告</a:t>
                      </a:r>
                      <a:r>
                        <a:rPr lang="zh-CN" sz="1800" kern="100" dirty="0">
                          <a:effectLst/>
                        </a:rPr>
                        <a:t>的中断设计部分</a:t>
                      </a:r>
                      <a:r>
                        <a:rPr lang="zh-CN" sz="1800" kern="100">
                          <a:effectLst/>
                        </a:rPr>
                        <a:t>、整合</a:t>
                      </a:r>
                      <a:r>
                        <a:rPr lang="zh-CN" altLang="en-US" sz="1800" kern="100">
                          <a:effectLst/>
                        </a:rPr>
                        <a:t>以及</a:t>
                      </a:r>
                      <a:r>
                        <a:rPr lang="zh-CN" sz="1800" kern="100">
                          <a:effectLst/>
                        </a:rPr>
                        <a:t>一部分</a:t>
                      </a:r>
                      <a:r>
                        <a:rPr lang="zh-CN" sz="1800" kern="100" dirty="0">
                          <a:effectLst/>
                        </a:rPr>
                        <a:t>调试日志。</a:t>
                      </a:r>
                      <a:endParaRPr lang="zh-CN" sz="1800" kern="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81355">
                <a:tc>
                  <a:txBody>
                    <a:bodyPr/>
                    <a:lstStyle/>
                    <a:p>
                      <a:pPr algn="ctr">
                        <a:lnSpc>
                          <a:spcPct val="140000"/>
                        </a:lnSpc>
                      </a:pPr>
                      <a:r>
                        <a:rPr lang="zh-CN" sz="1800" kern="100">
                          <a:effectLst/>
                        </a:rPr>
                        <a:t>黄安</a:t>
                      </a:r>
                      <a:endParaRPr lang="zh-CN" sz="1800" kern="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ct val="140000"/>
                        </a:lnSpc>
                      </a:pPr>
                      <a:r>
                        <a:rPr lang="zh-CN" sz="1800" kern="100" dirty="0">
                          <a:effectLst/>
                        </a:rPr>
                        <a:t>流水硬连线控制器代码设计和调试，测试程序调试，实验报告编写，测试指令机器码编写</a:t>
                      </a:r>
                    </a:p>
                  </a:txBody>
                  <a:tcPr marL="68580" marR="68580" marT="0" marB="0"/>
                </a:tc>
                <a:extLst>
                  <a:ext uri="{0D108BD9-81ED-4DB2-BD59-A6C34878D82A}">
                    <a16:rowId xmlns:a16="http://schemas.microsoft.com/office/drawing/2014/main" val="10004"/>
                  </a:ext>
                </a:extLst>
              </a:tr>
            </a:tbl>
          </a:graphicData>
        </a:graphic>
      </p:graphicFrame>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6" name="文本框 5"/>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02</a:t>
            </a:r>
            <a:endParaRPr lang="zh-CN" altLang="en-US" sz="3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30489" y="223681"/>
            <a:ext cx="3429000" cy="460375"/>
          </a:xfrm>
          <a:prstGeom prst="rect">
            <a:avLst/>
          </a:prstGeom>
          <a:noFill/>
        </p:spPr>
        <p:txBody>
          <a:bodyPr wrap="square" rtlCol="0">
            <a:spAutoFit/>
          </a:bodyPr>
          <a:lstStyle/>
          <a:p>
            <a:r>
              <a:rPr lang="zh-CN" sz="2400" dirty="0">
                <a:latin typeface="微软雅黑" panose="020B0503020204020204" pitchFamily="34" charset="-122"/>
                <a:ea typeface="微软雅黑" panose="020B0503020204020204" pitchFamily="34" charset="-122"/>
                <a:sym typeface="+mn-ea"/>
              </a:rPr>
              <a:t>团队分工</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3382" y="183109"/>
            <a:ext cx="1858998" cy="2056541"/>
          </a:xfrm>
          <a:prstGeom prst="rect">
            <a:avLst/>
          </a:prstGeom>
        </p:spPr>
      </p:pic>
      <p:sp>
        <p:nvSpPr>
          <p:cNvPr id="7" name="文本框 6"/>
          <p:cNvSpPr txBox="1"/>
          <p:nvPr/>
        </p:nvSpPr>
        <p:spPr>
          <a:xfrm>
            <a:off x="5974433" y="657381"/>
            <a:ext cx="1652954" cy="1106805"/>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03</a:t>
            </a:r>
            <a:endParaRPr lang="zh-CN" altLang="en-US" sz="66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7833360" y="934085"/>
            <a:ext cx="3416935" cy="829945"/>
          </a:xfrm>
          <a:prstGeom prst="rect">
            <a:avLst/>
          </a:prstGeom>
          <a:noFill/>
        </p:spPr>
        <p:txBody>
          <a:bodyPr wrap="square" rtlCol="0">
            <a:spAutoFit/>
          </a:bodyPr>
          <a:lstStyle/>
          <a:p>
            <a:r>
              <a:rPr lang="zh-CN" altLang="en-US" sz="4800" dirty="0">
                <a:latin typeface="微软雅黑" panose="020B0503020204020204" pitchFamily="34" charset="-122"/>
                <a:ea typeface="微软雅黑" panose="020B0503020204020204" pitchFamily="34" charset="-122"/>
              </a:rPr>
              <a:t>设计讲解</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90" y="-211348"/>
            <a:ext cx="5455920" cy="546506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2851" y="3842156"/>
            <a:ext cx="904875" cy="85725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169" y="3016688"/>
            <a:ext cx="904875" cy="85725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168" y="2170547"/>
            <a:ext cx="904875" cy="857250"/>
          </a:xfrm>
          <a:prstGeom prst="rect">
            <a:avLst/>
          </a:prstGeom>
        </p:spPr>
      </p:pic>
      <p:sp>
        <p:nvSpPr>
          <p:cNvPr id="2" name="文本框 1"/>
          <p:cNvSpPr txBox="1"/>
          <p:nvPr/>
        </p:nvSpPr>
        <p:spPr>
          <a:xfrm>
            <a:off x="5832915" y="2327094"/>
            <a:ext cx="1116623"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01</a:t>
            </a:r>
            <a:endParaRPr lang="zh-CN" altLang="en-US" sz="3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416921" y="2389000"/>
            <a:ext cx="4114800" cy="521970"/>
          </a:xfrm>
          <a:prstGeom prst="rect">
            <a:avLst/>
          </a:prstGeom>
          <a:noFill/>
        </p:spPr>
        <p:txBody>
          <a:bodyPr wrap="square" rtlCol="0">
            <a:spAutoFit/>
          </a:bodyPr>
          <a:lstStyle/>
          <a:p>
            <a:r>
              <a:rPr lang="zh-CN" altLang="en-US" sz="2800" b="1" dirty="0">
                <a:sym typeface="+mn-ea"/>
              </a:rPr>
              <a:t>前置知识</a:t>
            </a:r>
            <a:endParaRPr lang="zh-CN" altLang="en-US" sz="28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832915" y="3162119"/>
            <a:ext cx="1116623"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02</a:t>
            </a:r>
            <a:endParaRPr lang="zh-CN" altLang="en-US" sz="36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5832915" y="3998101"/>
            <a:ext cx="1116623" cy="646331"/>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03</a:t>
            </a:r>
            <a:endParaRPr lang="zh-CN" altLang="en-US" sz="36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7416921" y="3224582"/>
            <a:ext cx="4114800" cy="521970"/>
          </a:xfrm>
          <a:prstGeom prst="rect">
            <a:avLst/>
          </a:prstGeom>
          <a:noFill/>
        </p:spPr>
        <p:txBody>
          <a:bodyPr wrap="square" rtlCol="0">
            <a:spAutoFit/>
          </a:bodyPr>
          <a:lstStyle/>
          <a:p>
            <a:r>
              <a:rPr lang="zh-CN" altLang="en-US" sz="2800" b="1" dirty="0">
                <a:solidFill>
                  <a:srgbClr val="FF0000"/>
                </a:solidFill>
                <a:sym typeface="+mn-ea"/>
                <a:hlinkClick r:id="rId5" action="ppaction://hlinksldjump"/>
              </a:rPr>
              <a:t>顺序控制器设计</a:t>
            </a:r>
            <a:endParaRPr lang="zh-CN" altLang="en-US" sz="2800" b="1" dirty="0">
              <a:solidFill>
                <a:srgbClr val="FF0000"/>
              </a:solidFill>
              <a:latin typeface="微软雅黑" panose="020B0503020204020204" pitchFamily="34" charset="-122"/>
              <a:ea typeface="微软雅黑" panose="020B0503020204020204" pitchFamily="34" charset="-122"/>
              <a:sym typeface="+mn-ea"/>
              <a:hlinkClick r:id="rId5" action="ppaction://hlinksldjump"/>
            </a:endParaRPr>
          </a:p>
        </p:txBody>
      </p:sp>
      <p:sp>
        <p:nvSpPr>
          <p:cNvPr id="31" name="文本框 30"/>
          <p:cNvSpPr txBox="1"/>
          <p:nvPr/>
        </p:nvSpPr>
        <p:spPr>
          <a:xfrm>
            <a:off x="7416921" y="4059955"/>
            <a:ext cx="4114800" cy="521970"/>
          </a:xfrm>
          <a:prstGeom prst="rect">
            <a:avLst/>
          </a:prstGeom>
          <a:noFill/>
        </p:spPr>
        <p:txBody>
          <a:bodyPr wrap="square" rtlCol="0">
            <a:spAutoFit/>
          </a:bodyPr>
          <a:lstStyle/>
          <a:p>
            <a:r>
              <a:rPr lang="zh-CN" altLang="en-US" sz="2800" b="1" dirty="0">
                <a:sym typeface="+mn-ea"/>
                <a:hlinkClick r:id="rId6" action="ppaction://hlinksldjump"/>
              </a:rPr>
              <a:t>流水控制器设计</a:t>
            </a:r>
            <a:endParaRPr lang="zh-CN" altLang="en-US" sz="2800" dirty="0">
              <a:latin typeface="微软雅黑" panose="020B0503020204020204" pitchFamily="34" charset="-122"/>
              <a:ea typeface="微软雅黑" panose="020B0503020204020204" pitchFamily="34" charset="-122"/>
              <a:hlinkClick r:id="rId6" action="ppaction://hlinksldjump"/>
            </a:endParaRP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2851" y="5513476"/>
            <a:ext cx="904875" cy="857250"/>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169" y="4688008"/>
            <a:ext cx="904875" cy="857250"/>
          </a:xfrm>
          <a:prstGeom prst="rect">
            <a:avLst/>
          </a:prstGeom>
        </p:spPr>
      </p:pic>
      <p:sp>
        <p:nvSpPr>
          <p:cNvPr id="21" name="文本框 20"/>
          <p:cNvSpPr txBox="1"/>
          <p:nvPr/>
        </p:nvSpPr>
        <p:spPr>
          <a:xfrm>
            <a:off x="5832915" y="4833439"/>
            <a:ext cx="1116623" cy="645160"/>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04</a:t>
            </a:r>
            <a:endParaRPr lang="zh-CN" altLang="en-US" sz="3600"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5832915" y="5669421"/>
            <a:ext cx="1116623" cy="645160"/>
          </a:xfrm>
          <a:prstGeom prst="rect">
            <a:avLst/>
          </a:prstGeom>
          <a:noFill/>
        </p:spPr>
        <p:txBody>
          <a:bodyPr wrap="square" rtlCol="0">
            <a:spAutoFit/>
          </a:bodyPr>
          <a:lstStyle/>
          <a:p>
            <a:r>
              <a:rPr lang="en-US" altLang="zh-CN" sz="3600" b="1" dirty="0">
                <a:latin typeface="微软雅黑" panose="020B0503020204020204" pitchFamily="34" charset="-122"/>
                <a:ea typeface="微软雅黑" panose="020B0503020204020204" pitchFamily="34" charset="-122"/>
              </a:rPr>
              <a:t>05</a:t>
            </a:r>
            <a:endParaRPr lang="zh-CN" altLang="en-US" sz="36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416921" y="4895902"/>
            <a:ext cx="4114800" cy="521970"/>
          </a:xfrm>
          <a:prstGeom prst="rect">
            <a:avLst/>
          </a:prstGeom>
          <a:noFill/>
        </p:spPr>
        <p:txBody>
          <a:bodyPr wrap="square" rtlCol="0">
            <a:spAutoFit/>
          </a:bodyPr>
          <a:lstStyle/>
          <a:p>
            <a:r>
              <a:rPr lang="zh-CN" altLang="en-US" sz="2800" b="1" dirty="0">
                <a:sym typeface="+mn-ea"/>
                <a:hlinkClick r:id="rId7" action="ppaction://hlinksldjump"/>
              </a:rPr>
              <a:t>中断控制器设计</a:t>
            </a:r>
            <a:endParaRPr sz="28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7416921" y="5731275"/>
            <a:ext cx="4114800" cy="521970"/>
          </a:xfrm>
          <a:prstGeom prst="rect">
            <a:avLst/>
          </a:prstGeom>
          <a:noFill/>
        </p:spPr>
        <p:txBody>
          <a:bodyPr wrap="square" rtlCol="0">
            <a:spAutoFit/>
          </a:bodyPr>
          <a:lstStyle/>
          <a:p>
            <a:r>
              <a:rPr lang="zh-CN" altLang="en-US" sz="2800" b="1" dirty="0">
                <a:sym typeface="+mn-ea"/>
              </a:rPr>
              <a:t>演示测试程序</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3382" y="183109"/>
            <a:ext cx="1858998" cy="2056541"/>
          </a:xfrm>
          <a:prstGeom prst="rect">
            <a:avLst/>
          </a:prstGeom>
        </p:spPr>
      </p:pic>
      <p:sp>
        <p:nvSpPr>
          <p:cNvPr id="7" name="文本框 6"/>
          <p:cNvSpPr txBox="1"/>
          <p:nvPr/>
        </p:nvSpPr>
        <p:spPr>
          <a:xfrm>
            <a:off x="5974433" y="657381"/>
            <a:ext cx="1652954" cy="1106805"/>
          </a:xfrm>
          <a:prstGeom prst="rect">
            <a:avLst/>
          </a:prstGeom>
          <a:noFill/>
        </p:spPr>
        <p:txBody>
          <a:bodyPr wrap="square" rtlCol="0">
            <a:spAutoFit/>
          </a:bodyPr>
          <a:lstStyle/>
          <a:p>
            <a:r>
              <a:rPr lang="en-US" altLang="zh-CN" sz="6600" dirty="0">
                <a:latin typeface="微软雅黑" panose="020B0503020204020204" pitchFamily="34" charset="-122"/>
                <a:ea typeface="微软雅黑" panose="020B0503020204020204" pitchFamily="34" charset="-122"/>
              </a:rPr>
              <a:t>3.1</a:t>
            </a:r>
          </a:p>
        </p:txBody>
      </p:sp>
      <p:sp>
        <p:nvSpPr>
          <p:cNvPr id="9" name="文本框 8"/>
          <p:cNvSpPr txBox="1"/>
          <p:nvPr/>
        </p:nvSpPr>
        <p:spPr>
          <a:xfrm>
            <a:off x="5753100" y="3093085"/>
            <a:ext cx="5723255" cy="1014730"/>
          </a:xfrm>
          <a:prstGeom prst="rect">
            <a:avLst/>
          </a:prstGeom>
          <a:noFill/>
        </p:spPr>
        <p:txBody>
          <a:bodyPr wrap="square" rtlCol="0">
            <a:spAutoFit/>
          </a:bodyPr>
          <a:lstStyle/>
          <a:p>
            <a:r>
              <a:rPr lang="zh-CN" altLang="en-US" sz="6000" b="1" dirty="0">
                <a:sym typeface="+mn-ea"/>
              </a:rPr>
              <a:t>前置知识</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90" y="-211348"/>
            <a:ext cx="5455920" cy="54650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484" y="1064418"/>
            <a:ext cx="3266968" cy="866089"/>
          </a:xfrm>
          <a:prstGeom prst="rect">
            <a:avLst/>
          </a:prstGeom>
        </p:spPr>
      </p:pic>
      <p:sp>
        <p:nvSpPr>
          <p:cNvPr id="15" name="文本框 14"/>
          <p:cNvSpPr txBox="1"/>
          <p:nvPr/>
        </p:nvSpPr>
        <p:spPr>
          <a:xfrm>
            <a:off x="1442149" y="1240811"/>
            <a:ext cx="291318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硬布线原理</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3.1</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前置知识</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9170" y="1970405"/>
            <a:ext cx="5896610" cy="3810000"/>
          </a:xfrm>
          <a:prstGeom prst="rect">
            <a:avLst/>
          </a:prstGeom>
        </p:spPr>
      </p:pic>
      <p:sp>
        <p:nvSpPr>
          <p:cNvPr id="13" name="文本框 12"/>
          <p:cNvSpPr txBox="1"/>
          <p:nvPr/>
        </p:nvSpPr>
        <p:spPr>
          <a:xfrm>
            <a:off x="1012190" y="2406015"/>
            <a:ext cx="4893945" cy="2084070"/>
          </a:xfrm>
          <a:prstGeom prst="rect">
            <a:avLst/>
          </a:prstGeom>
          <a:noFill/>
        </p:spPr>
        <p:txBody>
          <a:bodyPr wrap="square">
            <a:spAutoFit/>
          </a:bodyPr>
          <a:lstStyle/>
          <a:p>
            <a:pPr indent="304800">
              <a:lnSpc>
                <a:spcPct val="180000"/>
              </a:lnSpc>
            </a:pPr>
            <a:r>
              <a:rPr lang="zh-CN" altLang="zh-CN" sz="1800" dirty="0">
                <a:effectLst/>
                <a:latin typeface="Times New Roman" panose="02020603050405020304" pitchFamily="18" charset="0"/>
                <a:ea typeface="宋体" panose="02010600030101010101" pitchFamily="2" charset="-122"/>
              </a:rPr>
              <a:t>某一微操作控制信号</a:t>
            </a:r>
            <a:r>
              <a:rPr lang="en-US" altLang="zh-CN" sz="1800" dirty="0">
                <a:effectLst/>
                <a:latin typeface="Times New Roman" panose="02020603050405020304" pitchFamily="18" charset="0"/>
                <a:ea typeface="宋体" panose="02010600030101010101" pitchFamily="2" charset="-122"/>
              </a:rPr>
              <a:t>C</a:t>
            </a:r>
            <a:r>
              <a:rPr lang="zh-CN" altLang="zh-CN" sz="1800" dirty="0">
                <a:effectLst/>
                <a:latin typeface="Times New Roman" panose="02020603050405020304" pitchFamily="18" charset="0"/>
                <a:ea typeface="宋体" panose="02010600030101010101" pitchFamily="2" charset="-122"/>
              </a:rPr>
              <a:t>是指令操作码译码器输出</a:t>
            </a:r>
            <a:r>
              <a:rPr lang="en-US" altLang="zh-CN" sz="1800" dirty="0" err="1">
                <a:effectLst/>
                <a:latin typeface="Times New Roman" panose="02020603050405020304" pitchFamily="18" charset="0"/>
                <a:ea typeface="宋体" panose="02010600030101010101" pitchFamily="2" charset="-122"/>
              </a:rPr>
              <a:t>Im</a:t>
            </a:r>
            <a:r>
              <a:rPr lang="en-US" altLang="zh-CN" sz="1800" dirty="0">
                <a:effectLst/>
                <a:latin typeface="Times New Roman" panose="02020603050405020304" pitchFamily="18" charset="0"/>
                <a:ea typeface="宋体" panose="02010600030101010101" pitchFamily="2" charset="-122"/>
              </a:rPr>
              <a:t>(IR7-IR4) </a:t>
            </a:r>
            <a:r>
              <a:rPr lang="zh-CN" altLang="zh-CN" sz="1800" dirty="0">
                <a:effectLst/>
                <a:latin typeface="Times New Roman" panose="02020603050405020304" pitchFamily="18" charset="0"/>
                <a:ea typeface="宋体" panose="02010600030101010101" pitchFamily="2" charset="-122"/>
              </a:rPr>
              <a:t>、时序信号</a:t>
            </a:r>
            <a:r>
              <a:rPr lang="en-US" altLang="zh-CN"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节拍电位</a:t>
            </a:r>
            <a:r>
              <a:rPr lang="en-US" altLang="zh-CN" dirty="0">
                <a:latin typeface="Times New Roman" panose="02020603050405020304" pitchFamily="18" charset="0"/>
                <a:ea typeface="宋体" panose="02010600030101010101" pitchFamily="2" charset="-122"/>
              </a:rPr>
              <a:t>W</a:t>
            </a:r>
            <a:r>
              <a:rPr lang="en-US" altLang="zh-CN" sz="1800" dirty="0">
                <a:effectLst/>
                <a:latin typeface="Times New Roman" panose="02020603050405020304" pitchFamily="18" charset="0"/>
                <a:ea typeface="宋体" panose="02010600030101010101" pitchFamily="2" charset="-122"/>
              </a:rPr>
              <a:t>i </a:t>
            </a:r>
            <a:r>
              <a:rPr lang="zh-CN" altLang="zh-CN" sz="1800" dirty="0">
                <a:effectLst/>
                <a:latin typeface="Times New Roman" panose="02020603050405020304" pitchFamily="18" charset="0"/>
                <a:ea typeface="宋体" panose="02010600030101010101" pitchFamily="2" charset="-122"/>
              </a:rPr>
              <a:t>，节拍脉冲</a:t>
            </a:r>
            <a:r>
              <a:rPr lang="en-US" altLang="zh-CN" sz="1800" dirty="0">
                <a:effectLst/>
                <a:latin typeface="Times New Roman" panose="02020603050405020304" pitchFamily="18" charset="0"/>
                <a:ea typeface="宋体" panose="02010600030101010101" pitchFamily="2" charset="-122"/>
              </a:rPr>
              <a:t>Tk )</a:t>
            </a:r>
            <a:r>
              <a:rPr lang="zh-CN" altLang="zh-CN" sz="1800" dirty="0">
                <a:effectLst/>
                <a:latin typeface="Times New Roman" panose="02020603050405020304" pitchFamily="18" charset="0"/>
                <a:ea typeface="宋体" panose="02010600030101010101" pitchFamily="2" charset="-122"/>
              </a:rPr>
              <a:t>和状态条件信号</a:t>
            </a:r>
            <a:r>
              <a:rPr lang="en-US" altLang="zh-CN" sz="1800" dirty="0" err="1">
                <a:effectLst/>
                <a:latin typeface="Times New Roman" panose="02020603050405020304" pitchFamily="18" charset="0"/>
                <a:ea typeface="宋体" panose="02010600030101010101" pitchFamily="2" charset="-122"/>
              </a:rPr>
              <a:t>Bj</a:t>
            </a:r>
            <a:r>
              <a:rPr lang="en-US" altLang="zh-CN" sz="1800" dirty="0">
                <a:effectLst/>
                <a:latin typeface="Times New Roman" panose="02020603050405020304" pitchFamily="18" charset="0"/>
                <a:ea typeface="宋体" panose="02010600030101010101" pitchFamily="2" charset="-122"/>
              </a:rPr>
              <a:t> (C</a:t>
            </a:r>
            <a:r>
              <a:rPr lang="zh-CN" altLang="en-US" sz="1800" dirty="0">
                <a:effectLst/>
                <a:latin typeface="Times New Roman" panose="02020603050405020304" pitchFamily="18" charset="0"/>
                <a:ea typeface="宋体" panose="02010600030101010101" pitchFamily="2" charset="-122"/>
              </a:rPr>
              <a:t>、</a:t>
            </a:r>
            <a:r>
              <a:rPr lang="en-US" altLang="zh-CN" sz="1800" dirty="0">
                <a:effectLst/>
                <a:latin typeface="Times New Roman" panose="02020603050405020304" pitchFamily="18" charset="0"/>
                <a:ea typeface="宋体" panose="02010600030101010101" pitchFamily="2" charset="-122"/>
              </a:rPr>
              <a:t>Z)</a:t>
            </a:r>
            <a:r>
              <a:rPr lang="zh-CN" altLang="zh-CN" sz="1800" dirty="0">
                <a:effectLst/>
                <a:latin typeface="Times New Roman" panose="02020603050405020304" pitchFamily="18" charset="0"/>
                <a:ea typeface="宋体" panose="02010600030101010101" pitchFamily="2" charset="-122"/>
              </a:rPr>
              <a:t>的逻辑函数，其数学描述为：</a:t>
            </a:r>
            <a:endParaRPr lang="zh-CN" altLang="zh-CN" sz="1800" dirty="0">
              <a:effectLst/>
              <a:latin typeface="Times New Roman" panose="02020603050405020304" pitchFamily="18" charset="0"/>
              <a:ea typeface="Times New Roman" panose="02020603050405020304" pitchFamily="18" charset="0"/>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1169" y="4965215"/>
            <a:ext cx="3714526" cy="5231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484" y="1064418"/>
            <a:ext cx="3266968" cy="866089"/>
          </a:xfrm>
          <a:prstGeom prst="rect">
            <a:avLst/>
          </a:prstGeom>
        </p:spPr>
      </p:pic>
      <p:sp>
        <p:nvSpPr>
          <p:cNvPr id="15" name="文本框 14"/>
          <p:cNvSpPr txBox="1"/>
          <p:nvPr/>
        </p:nvSpPr>
        <p:spPr>
          <a:xfrm>
            <a:off x="1442149" y="1240811"/>
            <a:ext cx="291318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硬件语言实现方式</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3.1</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前置知识</a:t>
            </a:r>
          </a:p>
        </p:txBody>
      </p:sp>
      <p:sp>
        <p:nvSpPr>
          <p:cNvPr id="13" name="文本框 12"/>
          <p:cNvSpPr txBox="1"/>
          <p:nvPr/>
        </p:nvSpPr>
        <p:spPr>
          <a:xfrm>
            <a:off x="1012190" y="2406015"/>
            <a:ext cx="3720465" cy="2582545"/>
          </a:xfrm>
          <a:prstGeom prst="rect">
            <a:avLst/>
          </a:prstGeom>
          <a:noFill/>
        </p:spPr>
        <p:txBody>
          <a:bodyPr wrap="square">
            <a:spAutoFit/>
          </a:bodyPr>
          <a:lstStyle/>
          <a:p>
            <a:pPr indent="304800">
              <a:lnSpc>
                <a:spcPct val="180000"/>
              </a:lnSpc>
            </a:pPr>
            <a:r>
              <a:rPr>
                <a:latin typeface="Times New Roman" panose="02020603050405020304" pitchFamily="18" charset="0"/>
                <a:ea typeface="宋体" panose="02010600030101010101" pitchFamily="2" charset="-122"/>
              </a:rPr>
              <a:t>基于VHDL有两种方式实现硬连线控制器：行为描述方式和数据流描述方式。</a:t>
            </a:r>
            <a:r>
              <a:rPr lang="zh-CN">
                <a:latin typeface="Times New Roman" panose="02020603050405020304" pitchFamily="18" charset="0"/>
                <a:ea typeface="宋体" panose="02010600030101010101" pitchFamily="2" charset="-122"/>
              </a:rPr>
              <a:t>行为描述方式相对与数据流描述方式逻辑更加清晰明了，</a:t>
            </a:r>
            <a:r>
              <a:rPr>
                <a:latin typeface="Times New Roman" panose="02020603050405020304" pitchFamily="18" charset="0"/>
                <a:ea typeface="宋体" panose="02010600030101010101" pitchFamily="2" charset="-122"/>
              </a:rPr>
              <a:t>我们采取的是前者。</a:t>
            </a:r>
          </a:p>
        </p:txBody>
      </p:sp>
      <p:pic>
        <p:nvPicPr>
          <p:cNvPr id="2" name="图片 1"/>
          <p:cNvPicPr>
            <a:picLocks noChangeAspect="1"/>
          </p:cNvPicPr>
          <p:nvPr/>
        </p:nvPicPr>
        <p:blipFill>
          <a:blip r:embed="rId4"/>
          <a:stretch>
            <a:fillRect/>
          </a:stretch>
        </p:blipFill>
        <p:spPr>
          <a:xfrm>
            <a:off x="5152390" y="1504950"/>
            <a:ext cx="6551295" cy="34836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484" y="1064418"/>
            <a:ext cx="3266968" cy="866089"/>
          </a:xfrm>
          <a:prstGeom prst="rect">
            <a:avLst/>
          </a:prstGeom>
        </p:spPr>
      </p:pic>
      <p:sp>
        <p:nvSpPr>
          <p:cNvPr id="15" name="文本框 14"/>
          <p:cNvSpPr txBox="1"/>
          <p:nvPr/>
        </p:nvSpPr>
        <p:spPr>
          <a:xfrm>
            <a:off x="1442149" y="1240811"/>
            <a:ext cx="2913185"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硬件语言实现方式</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709"/>
            <a:ext cx="830571" cy="918829"/>
          </a:xfrm>
          <a:prstGeom prst="rect">
            <a:avLst/>
          </a:prstGeom>
        </p:spPr>
      </p:pic>
      <p:sp>
        <p:nvSpPr>
          <p:cNvPr id="8" name="文本框 7"/>
          <p:cNvSpPr txBox="1"/>
          <p:nvPr/>
        </p:nvSpPr>
        <p:spPr>
          <a:xfrm>
            <a:off x="0" y="145177"/>
            <a:ext cx="1012054" cy="64516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3.1</a:t>
            </a:r>
          </a:p>
        </p:txBody>
      </p:sp>
      <p:sp>
        <p:nvSpPr>
          <p:cNvPr id="9" name="文本框 8"/>
          <p:cNvSpPr txBox="1"/>
          <p:nvPr/>
        </p:nvSpPr>
        <p:spPr>
          <a:xfrm>
            <a:off x="830489" y="223681"/>
            <a:ext cx="3429000" cy="46037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sym typeface="+mn-ea"/>
              </a:rPr>
              <a:t>前置知识</a:t>
            </a:r>
          </a:p>
        </p:txBody>
      </p:sp>
      <p:sp>
        <p:nvSpPr>
          <p:cNvPr id="13" name="文本框 12"/>
          <p:cNvSpPr txBox="1"/>
          <p:nvPr/>
        </p:nvSpPr>
        <p:spPr>
          <a:xfrm>
            <a:off x="1012190" y="2406015"/>
            <a:ext cx="3720465" cy="2582545"/>
          </a:xfrm>
          <a:prstGeom prst="rect">
            <a:avLst/>
          </a:prstGeom>
          <a:noFill/>
        </p:spPr>
        <p:txBody>
          <a:bodyPr wrap="square">
            <a:spAutoFit/>
          </a:bodyPr>
          <a:lstStyle/>
          <a:p>
            <a:pPr indent="304800">
              <a:lnSpc>
                <a:spcPct val="180000"/>
              </a:lnSpc>
            </a:pPr>
            <a:r>
              <a:rPr>
                <a:latin typeface="Times New Roman" panose="02020603050405020304" pitchFamily="18" charset="0"/>
                <a:ea typeface="宋体" panose="02010600030101010101" pitchFamily="2" charset="-122"/>
              </a:rPr>
              <a:t>基于VHDL有两种方式实现硬连线控制器：行为描述方式和数据流描述方式。</a:t>
            </a:r>
            <a:r>
              <a:rPr lang="zh-CN">
                <a:latin typeface="Times New Roman" panose="02020603050405020304" pitchFamily="18" charset="0"/>
                <a:ea typeface="宋体" panose="02010600030101010101" pitchFamily="2" charset="-122"/>
              </a:rPr>
              <a:t>行为描述方式相对与数据流描述方式逻辑更加清晰明了，</a:t>
            </a:r>
            <a:r>
              <a:rPr>
                <a:latin typeface="Times New Roman" panose="02020603050405020304" pitchFamily="18" charset="0"/>
                <a:ea typeface="宋体" panose="02010600030101010101" pitchFamily="2" charset="-122"/>
              </a:rPr>
              <a:t>我们采取的是前者。</a:t>
            </a:r>
          </a:p>
        </p:txBody>
      </p:sp>
      <p:pic>
        <p:nvPicPr>
          <p:cNvPr id="3" name="图片 2"/>
          <p:cNvPicPr>
            <a:picLocks noChangeAspect="1"/>
          </p:cNvPicPr>
          <p:nvPr/>
        </p:nvPicPr>
        <p:blipFill>
          <a:blip r:embed="rId4"/>
          <a:stretch>
            <a:fillRect/>
          </a:stretch>
        </p:blipFill>
        <p:spPr>
          <a:xfrm>
            <a:off x="6246495" y="913130"/>
            <a:ext cx="4178300" cy="3464560"/>
          </a:xfrm>
          <a:prstGeom prst="rect">
            <a:avLst/>
          </a:prstGeom>
        </p:spPr>
      </p:pic>
      <p:pic>
        <p:nvPicPr>
          <p:cNvPr id="5" name="图片 4"/>
          <p:cNvPicPr>
            <a:picLocks noChangeAspect="1"/>
          </p:cNvPicPr>
          <p:nvPr/>
        </p:nvPicPr>
        <p:blipFill>
          <a:blip r:embed="rId5"/>
          <a:stretch>
            <a:fillRect/>
          </a:stretch>
        </p:blipFill>
        <p:spPr>
          <a:xfrm>
            <a:off x="5948045" y="4469130"/>
            <a:ext cx="2951480" cy="162750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FiMThjOGFhMTJiZmZjMzRkMDAxN2U5MGExNzk4YWY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9a9903fe-552e-49f6-8018-f8962c1f8f5b}"/>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ac5b16ab-3dc5-468e-bb37-1e35d039fc4d}"/>
</p:tagLst>
</file>

<file path=ppt/theme/theme1.xml><?xml version="1.0" encoding="utf-8"?>
<a:theme xmlns:a="http://schemas.openxmlformats.org/drawingml/2006/main" name="Office 主题​​">
  <a:themeElements>
    <a:clrScheme na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TotalTime>
  <Words>1213</Words>
  <Application>Microsoft Office PowerPoint</Application>
  <PresentationFormat>宽屏</PresentationFormat>
  <Paragraphs>195</Paragraphs>
  <Slides>33</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33</vt:i4>
      </vt:variant>
    </vt:vector>
  </HeadingPairs>
  <TitlesOfParts>
    <vt:vector size="41" baseType="lpstr">
      <vt:lpstr>等线</vt:lpstr>
      <vt:lpstr>等线 Light</vt:lpstr>
      <vt:lpstr>宋体</vt:lpstr>
      <vt:lpstr>微软雅黑</vt:lpstr>
      <vt:lpstr>Arial</vt:lpstr>
      <vt:lpstr>Times New Roman</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 hl</dc:creator>
  <cp:lastModifiedBy>3091358675@qq.com</cp:lastModifiedBy>
  <cp:revision>62</cp:revision>
  <dcterms:created xsi:type="dcterms:W3CDTF">2020-10-24T16:50:00Z</dcterms:created>
  <dcterms:modified xsi:type="dcterms:W3CDTF">2022-08-30T15:29:38Z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76E91194D75C4988955F00C492557EFF</vt:lpwstr>
  </property>
  <property fmtid="{D5CDD505-2E9C-101B-9397-08002B2CF9AE}" pid="3" name="KSOProductBuildVer">
    <vt:lpwstr>2052-11.1.0.12313</vt:lpwstr>
  </property>
</Properties>
</file>